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33"/>
  </p:handoutMasterIdLst>
  <p:sldIdLst>
    <p:sldId id="259" r:id="rId3"/>
    <p:sldId id="260" r:id="rId4"/>
    <p:sldId id="299" r:id="rId5"/>
    <p:sldId id="381" r:id="rId6"/>
    <p:sldId id="397" r:id="rId7"/>
    <p:sldId id="386" r:id="rId8"/>
    <p:sldId id="385" r:id="rId9"/>
    <p:sldId id="396" r:id="rId10"/>
    <p:sldId id="316" r:id="rId11"/>
    <p:sldId id="392" r:id="rId12"/>
    <p:sldId id="393" r:id="rId14"/>
    <p:sldId id="394" r:id="rId15"/>
    <p:sldId id="387" r:id="rId16"/>
    <p:sldId id="261" r:id="rId17"/>
    <p:sldId id="290" r:id="rId18"/>
    <p:sldId id="335" r:id="rId19"/>
    <p:sldId id="336" r:id="rId20"/>
    <p:sldId id="292" r:id="rId21"/>
    <p:sldId id="334" r:id="rId22"/>
    <p:sldId id="338" r:id="rId23"/>
    <p:sldId id="301" r:id="rId24"/>
    <p:sldId id="293" r:id="rId25"/>
    <p:sldId id="371" r:id="rId26"/>
    <p:sldId id="296" r:id="rId27"/>
    <p:sldId id="354" r:id="rId28"/>
    <p:sldId id="353" r:id="rId29"/>
    <p:sldId id="350" r:id="rId30"/>
    <p:sldId id="360" r:id="rId31"/>
    <p:sldId id="28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96A4"/>
    <a:srgbClr val="558C9C"/>
    <a:srgbClr val="8DAAB7"/>
    <a:srgbClr val="698263"/>
    <a:srgbClr val="2C422F"/>
    <a:srgbClr val="D5D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4660"/>
  </p:normalViewPr>
  <p:slideViewPr>
    <p:cSldViewPr snapToGrid="0" showGuides="1">
      <p:cViewPr>
        <p:scale>
          <a:sx n="76" d="100"/>
          <a:sy n="76" d="100"/>
        </p:scale>
        <p:origin x="278" y="206"/>
      </p:cViewPr>
      <p:guideLst>
        <p:guide orient="horz" pos="3082"/>
        <p:guide pos="5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6717241" y="270933"/>
            <a:ext cx="2493963" cy="3679649"/>
          </a:xfrm>
        </p:spPr>
        <p:txBody>
          <a:bodyPr/>
          <a:lstStyle/>
          <a:p>
            <a:endParaRPr lang="zh-CN" altLang="en-US"/>
          </a:p>
        </p:txBody>
      </p:sp>
      <p:sp>
        <p:nvSpPr>
          <p:cNvPr id="9" name="图片占位符 7"/>
          <p:cNvSpPr>
            <a:spLocks noGrp="1"/>
          </p:cNvSpPr>
          <p:nvPr>
            <p:ph type="pic" sz="quarter" idx="11"/>
          </p:nvPr>
        </p:nvSpPr>
        <p:spPr>
          <a:xfrm>
            <a:off x="6717241" y="4202489"/>
            <a:ext cx="2493963" cy="2463600"/>
          </a:xfrm>
        </p:spPr>
        <p:txBody>
          <a:bodyPr/>
          <a:lstStyle/>
          <a:p>
            <a:endParaRPr lang="zh-CN" altLang="en-US"/>
          </a:p>
        </p:txBody>
      </p:sp>
      <p:sp>
        <p:nvSpPr>
          <p:cNvPr id="10" name="图片占位符 7"/>
          <p:cNvSpPr>
            <a:spLocks noGrp="1"/>
          </p:cNvSpPr>
          <p:nvPr>
            <p:ph type="pic" sz="quarter" idx="12"/>
          </p:nvPr>
        </p:nvSpPr>
        <p:spPr>
          <a:xfrm>
            <a:off x="9336263" y="270933"/>
            <a:ext cx="2493963" cy="2463600"/>
          </a:xfrm>
        </p:spPr>
        <p:txBody>
          <a:bodyPr/>
          <a:lstStyle/>
          <a:p>
            <a:endParaRPr lang="zh-CN" altLang="en-US"/>
          </a:p>
        </p:txBody>
      </p:sp>
      <p:sp>
        <p:nvSpPr>
          <p:cNvPr id="11" name="图片占位符 7"/>
          <p:cNvSpPr>
            <a:spLocks noGrp="1"/>
          </p:cNvSpPr>
          <p:nvPr>
            <p:ph type="pic" sz="quarter" idx="13"/>
          </p:nvPr>
        </p:nvSpPr>
        <p:spPr>
          <a:xfrm>
            <a:off x="9336263" y="2986440"/>
            <a:ext cx="2493963" cy="3679649"/>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9" name="图片占位符 7"/>
          <p:cNvSpPr>
            <a:spLocks noGrp="1"/>
          </p:cNvSpPr>
          <p:nvPr>
            <p:ph type="pic" sz="quarter" idx="11"/>
          </p:nvPr>
        </p:nvSpPr>
        <p:spPr>
          <a:xfrm>
            <a:off x="508352" y="3976711"/>
            <a:ext cx="3120066" cy="2068488"/>
          </a:xfrm>
        </p:spPr>
        <p:txBody>
          <a:bodyPr/>
          <a:lstStyle/>
          <a:p>
            <a:endParaRPr lang="zh-CN" altLang="en-US"/>
          </a:p>
        </p:txBody>
      </p:sp>
      <p:sp>
        <p:nvSpPr>
          <p:cNvPr id="10" name="图片占位符 7"/>
          <p:cNvSpPr>
            <a:spLocks noGrp="1"/>
          </p:cNvSpPr>
          <p:nvPr>
            <p:ph type="pic" sz="quarter" idx="12"/>
          </p:nvPr>
        </p:nvSpPr>
        <p:spPr>
          <a:xfrm>
            <a:off x="508352" y="1715911"/>
            <a:ext cx="3120066" cy="2068488"/>
          </a:xfrm>
        </p:spPr>
        <p:txBody>
          <a:bodyPr/>
          <a:lstStyle/>
          <a:p>
            <a:endParaRPr lang="zh-CN" altLang="en-US"/>
          </a:p>
        </p:txBody>
      </p:sp>
      <p:sp>
        <p:nvSpPr>
          <p:cNvPr id="4" name="图片占位符 7"/>
          <p:cNvSpPr>
            <a:spLocks noGrp="1"/>
          </p:cNvSpPr>
          <p:nvPr>
            <p:ph type="pic" sz="quarter" idx="13"/>
          </p:nvPr>
        </p:nvSpPr>
        <p:spPr>
          <a:xfrm>
            <a:off x="3893577" y="3976711"/>
            <a:ext cx="3120066" cy="2068488"/>
          </a:xfrm>
        </p:spPr>
        <p:txBody>
          <a:bodyPr/>
          <a:lstStyle/>
          <a:p>
            <a:endParaRPr lang="zh-CN" altLang="en-US"/>
          </a:p>
        </p:txBody>
      </p:sp>
      <p:sp>
        <p:nvSpPr>
          <p:cNvPr id="5" name="图片占位符 7"/>
          <p:cNvSpPr>
            <a:spLocks noGrp="1"/>
          </p:cNvSpPr>
          <p:nvPr>
            <p:ph type="pic" sz="quarter" idx="14"/>
          </p:nvPr>
        </p:nvSpPr>
        <p:spPr>
          <a:xfrm>
            <a:off x="3893577" y="1715911"/>
            <a:ext cx="3120066" cy="2068488"/>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fld id="{9DD38B82-0DA1-4110-8C3A-278497DC3EF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Arial" panose="020B0604020202020204" pitchFamily="34" charset="0"/>
              </a:defRPr>
            </a:lvl1pPr>
          </a:lstStyle>
          <a:p>
            <a:fld id="{0B725A0E-262A-4643-AAEC-57EC434E31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21" name="矩形 63"/>
          <p:cNvSpPr/>
          <p:nvPr/>
        </p:nvSpPr>
        <p:spPr>
          <a:xfrm>
            <a:off x="690880" y="520700"/>
            <a:ext cx="5865495" cy="5729605"/>
          </a:xfrm>
          <a:prstGeom prst="rect">
            <a:avLst/>
          </a:pr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6"/>
          <p:cNvCxnSpPr/>
          <p:nvPr/>
        </p:nvCxnSpPr>
        <p:spPr>
          <a:xfrm>
            <a:off x="1419225" y="5235575"/>
            <a:ext cx="44348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矩形 1"/>
          <p:cNvSpPr/>
          <p:nvPr/>
        </p:nvSpPr>
        <p:spPr>
          <a:xfrm>
            <a:off x="1269365" y="712470"/>
            <a:ext cx="4734560" cy="4154170"/>
          </a:xfrm>
          <a:prstGeom prst="rect">
            <a:avLst/>
          </a:prstGeom>
        </p:spPr>
        <p:txBody>
          <a:bodyPr wrap="square">
            <a:spAutoFit/>
          </a:bodyPr>
          <a:p>
            <a:pPr algn="dist"/>
            <a:r>
              <a:rPr lang="en-US" altLang="en-IN" sz="4400" b="1">
                <a:solidFill>
                  <a:schemeClr val="bg1"/>
                </a:solidFill>
                <a:latin typeface="Trebuchet MS" panose="020B0603020202020204" charset="0"/>
                <a:cs typeface="Trebuchet MS" panose="020B0603020202020204" charset="0"/>
                <a:sym typeface="+mn-ea"/>
              </a:rPr>
              <a:t>BREAST CANCER MACHINE LEARNING CAPSTONE PROJECT PRESENTATION</a:t>
            </a:r>
            <a:endParaRPr lang="en-US" altLang="en-IN" sz="4400" b="1">
              <a:solidFill>
                <a:schemeClr val="bg1"/>
              </a:solidFill>
              <a:latin typeface="Trebuchet MS" panose="020B0603020202020204" charset="0"/>
              <a:cs typeface="Trebuchet MS" panose="020B0603020202020204" charset="0"/>
              <a:sym typeface="+mn-ea"/>
            </a:endParaRPr>
          </a:p>
        </p:txBody>
      </p:sp>
      <p:sp>
        <p:nvSpPr>
          <p:cNvPr id="25"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9108375" y="5979865"/>
            <a:ext cx="2912110" cy="583565"/>
          </a:xfrm>
          <a:prstGeom prst="rect">
            <a:avLst/>
          </a:prstGeom>
        </p:spPr>
        <p:txBody>
          <a:bodyPr wrap="none">
            <a:spAutoFit/>
          </a:bodyPr>
          <a:p>
            <a:r>
              <a:rPr lang="en-IN" altLang="zh-CN" sz="3200" b="1">
                <a:solidFill>
                  <a:schemeClr val="accent1">
                    <a:lumMod val="75000"/>
                  </a:schemeClr>
                </a:solidFill>
                <a:latin typeface="Trebuchet MS" panose="020B0603020202020204" charset="0"/>
                <a:ea typeface="+mj-ea"/>
                <a:cs typeface="Trebuchet MS" panose="020B0603020202020204" charset="0"/>
                <a:sym typeface="+mn-lt"/>
              </a:rPr>
              <a:t>UTPAL MISHRA</a:t>
            </a:r>
            <a:endParaRPr lang="en-IN" altLang="zh-CN" sz="3200" b="1">
              <a:solidFill>
                <a:schemeClr val="accent1">
                  <a:lumMod val="75000"/>
                </a:schemeClr>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56887" t="7865" r="2101" b="7865"/>
          <a:stretch>
            <a:fillRect/>
          </a:stretch>
        </p:blipFill>
        <p:spPr>
          <a:xfrm>
            <a:off x="0" y="0"/>
            <a:ext cx="4345940" cy="6858000"/>
          </a:xfrm>
          <a:prstGeom prst="rect">
            <a:avLst/>
          </a:prstGeom>
        </p:spPr>
      </p:pic>
      <p:sp>
        <p:nvSpPr>
          <p:cNvPr id="4" name="矩形 3"/>
          <p:cNvSpPr/>
          <p:nvPr/>
        </p:nvSpPr>
        <p:spPr>
          <a:xfrm>
            <a:off x="0" y="-14605"/>
            <a:ext cx="4346575" cy="6887845"/>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Bahnschrift Light" panose="020B0502040204020203" charset="0"/>
              <a:ea typeface="+mn-ea"/>
              <a:cs typeface="Bahnschrift Light" panose="020B0502040204020203" charset="0"/>
            </a:endParaRPr>
          </a:p>
        </p:txBody>
      </p:sp>
      <p:sp>
        <p:nvSpPr>
          <p:cNvPr id="19" name="文本框 5"/>
          <p:cNvSpPr txBox="1"/>
          <p:nvPr/>
        </p:nvSpPr>
        <p:spPr>
          <a:xfrm>
            <a:off x="339090" y="2296795"/>
            <a:ext cx="3668395" cy="1568450"/>
          </a:xfrm>
          <a:prstGeom prst="rect">
            <a:avLst/>
          </a:prstGeom>
          <a:noFill/>
          <a:ln w="9525">
            <a:noFill/>
          </a:ln>
        </p:spPr>
        <p:txBody>
          <a:bodyPr wrap="square">
            <a:spAutoFit/>
          </a:bodyPr>
          <a:lstStyle/>
          <a:p>
            <a:r>
              <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rPr>
              <a:t>CONFUSION MATRIX</a:t>
            </a:r>
            <a:endPar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endParaRPr>
          </a:p>
        </p:txBody>
      </p:sp>
      <p:cxnSp>
        <p:nvCxnSpPr>
          <p:cNvPr id="3" name="直接连接符 2"/>
          <p:cNvCxnSpPr/>
          <p:nvPr/>
        </p:nvCxnSpPr>
        <p:spPr>
          <a:xfrm>
            <a:off x="478382" y="4164365"/>
            <a:ext cx="442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ChangeAspect="1"/>
          </p:cNvPicPr>
          <p:nvPr>
            <p:ph idx="1"/>
          </p:nvPr>
        </p:nvPicPr>
        <p:blipFill>
          <a:blip r:embed="rId2"/>
          <a:srcRect l="7183" t="42011" r="57741" b="9821"/>
          <a:stretch>
            <a:fillRect/>
          </a:stretch>
        </p:blipFill>
        <p:spPr>
          <a:xfrm>
            <a:off x="4346575" y="406400"/>
            <a:ext cx="7827010" cy="60464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14605"/>
            <a:ext cx="1031875" cy="6887845"/>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Bahnschrift Light" panose="020B0502040204020203" charset="0"/>
              <a:ea typeface="+mn-ea"/>
              <a:cs typeface="Bahnschrift Light" panose="020B0502040204020203" charset="0"/>
            </a:endParaRPr>
          </a:p>
        </p:txBody>
      </p:sp>
      <p:sp>
        <p:nvSpPr>
          <p:cNvPr id="19" name="文本框 5"/>
          <p:cNvSpPr txBox="1"/>
          <p:nvPr/>
        </p:nvSpPr>
        <p:spPr>
          <a:xfrm rot="16200000">
            <a:off x="-2804795" y="2992120"/>
            <a:ext cx="6642100" cy="829945"/>
          </a:xfrm>
          <a:prstGeom prst="rect">
            <a:avLst/>
          </a:prstGeom>
          <a:noFill/>
          <a:ln w="9525">
            <a:noFill/>
          </a:ln>
        </p:spPr>
        <p:txBody>
          <a:bodyPr wrap="square">
            <a:spAutoFit/>
          </a:bodyPr>
          <a:lstStyle/>
          <a:p>
            <a:pPr algn="ctr"/>
            <a:r>
              <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rPr>
              <a:t>BAR GRAPH</a:t>
            </a:r>
            <a:endPar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endParaRPr>
          </a:p>
        </p:txBody>
      </p:sp>
      <p:pic>
        <p:nvPicPr>
          <p:cNvPr id="2" name="Content Placeholder 1"/>
          <p:cNvPicPr>
            <a:picLocks noChangeAspect="1"/>
          </p:cNvPicPr>
          <p:nvPr>
            <p:ph idx="1"/>
          </p:nvPr>
        </p:nvPicPr>
        <p:blipFill>
          <a:blip r:embed="rId1"/>
          <a:srcRect l="8250" t="33285" r="5943" b="435"/>
          <a:stretch>
            <a:fillRect/>
          </a:stretch>
        </p:blipFill>
        <p:spPr>
          <a:xfrm>
            <a:off x="1031875" y="941070"/>
            <a:ext cx="11129645" cy="4836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56887" t="7865" r="2101" b="7865"/>
          <a:stretch>
            <a:fillRect/>
          </a:stretch>
        </p:blipFill>
        <p:spPr>
          <a:xfrm>
            <a:off x="0" y="0"/>
            <a:ext cx="4346575" cy="6858000"/>
          </a:xfrm>
          <a:prstGeom prst="rect">
            <a:avLst/>
          </a:prstGeom>
        </p:spPr>
      </p:pic>
      <p:sp>
        <p:nvSpPr>
          <p:cNvPr id="4" name="矩形 3"/>
          <p:cNvSpPr/>
          <p:nvPr/>
        </p:nvSpPr>
        <p:spPr>
          <a:xfrm>
            <a:off x="0" y="-14605"/>
            <a:ext cx="4346575" cy="6887845"/>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Bahnschrift Light" panose="020B0502040204020203" charset="0"/>
              <a:ea typeface="+mn-ea"/>
              <a:cs typeface="Bahnschrift Light" panose="020B0502040204020203" charset="0"/>
            </a:endParaRPr>
          </a:p>
        </p:txBody>
      </p:sp>
      <p:sp>
        <p:nvSpPr>
          <p:cNvPr id="19" name="文本框 5"/>
          <p:cNvSpPr txBox="1"/>
          <p:nvPr/>
        </p:nvSpPr>
        <p:spPr>
          <a:xfrm>
            <a:off x="341617" y="2960492"/>
            <a:ext cx="3141345" cy="829945"/>
          </a:xfrm>
          <a:prstGeom prst="rect">
            <a:avLst/>
          </a:prstGeom>
          <a:noFill/>
          <a:ln w="9525">
            <a:noFill/>
          </a:ln>
        </p:spPr>
        <p:txBody>
          <a:bodyPr wrap="none">
            <a:spAutoFit/>
          </a:bodyPr>
          <a:lstStyle/>
          <a:p>
            <a:r>
              <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rPr>
              <a:t>PIE CHART</a:t>
            </a:r>
            <a:endPar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endParaRPr>
          </a:p>
        </p:txBody>
      </p:sp>
      <p:cxnSp>
        <p:nvCxnSpPr>
          <p:cNvPr id="3" name="直接连接符 2"/>
          <p:cNvCxnSpPr/>
          <p:nvPr/>
        </p:nvCxnSpPr>
        <p:spPr>
          <a:xfrm>
            <a:off x="478382" y="4164365"/>
            <a:ext cx="442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ChangeAspect="1"/>
          </p:cNvPicPr>
          <p:nvPr>
            <p:ph idx="1"/>
          </p:nvPr>
        </p:nvPicPr>
        <p:blipFill>
          <a:blip r:embed="rId2"/>
          <a:srcRect l="8299" t="28913" r="3040" b="5910"/>
          <a:stretch>
            <a:fillRect/>
          </a:stretch>
        </p:blipFill>
        <p:spPr>
          <a:xfrm>
            <a:off x="4346575" y="1978025"/>
            <a:ext cx="7752080" cy="3118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69570" y="1101090"/>
            <a:ext cx="4456430" cy="1753235"/>
          </a:xfrm>
          <a:prstGeom prst="rect">
            <a:avLst/>
          </a:prstGeom>
          <a:noFill/>
        </p:spPr>
        <p:txBody>
          <a:bodyPr wrap="square" rtlCol="0">
            <a:spAutoFit/>
          </a:bodyPr>
          <a:lstStyle/>
          <a:p>
            <a:pPr algn="l"/>
            <a:r>
              <a:rPr lang="en-IN" altLang="zh-CN" sz="5400" b="1">
                <a:solidFill>
                  <a:schemeClr val="bg1"/>
                </a:solidFill>
                <a:latin typeface="Trebuchet MS" panose="020B0603020202020204" charset="0"/>
                <a:ea typeface="+mj-ea"/>
                <a:cs typeface="Trebuchet MS" panose="020B0603020202020204" charset="0"/>
              </a:rPr>
              <a:t>EVALUATION METRICS</a:t>
            </a:r>
            <a:endParaRPr lang="en-IN" altLang="zh-CN" sz="54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69281" y="3051175"/>
            <a:ext cx="4304109" cy="1383665"/>
          </a:xfrm>
          <a:prstGeom prst="rect">
            <a:avLst/>
          </a:prstGeom>
        </p:spPr>
        <p:txBody>
          <a:bodyPr wrap="square">
            <a:spAutoFit/>
          </a:bodyPr>
          <a:lstStyle/>
          <a:p>
            <a:pPr lvl="0" algn="just" fontAlgn="base">
              <a:lnSpc>
                <a:spcPct val="150000"/>
              </a:lnSpc>
              <a:spcBef>
                <a:spcPct val="0"/>
              </a:spcBef>
              <a:spcAft>
                <a:spcPct val="0"/>
              </a:spcAft>
            </a:pPr>
            <a:r>
              <a:rPr lang="en-US" altLang="zh-CN"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Evaluating a model is a core part of building an effective machine learning model</a:t>
            </a:r>
            <a:r>
              <a:rPr lang="en-IN" altLang="en-US"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 Different evaluation metrics are used for different kinds of problems</a:t>
            </a:r>
            <a:endParaRPr lang="en-IN" altLang="en-US" sz="1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t="25856" r="22599" b="30805"/>
          <a:stretch>
            <a:fillRect/>
          </a:stretch>
        </p:blipFill>
        <p:spPr>
          <a:xfrm>
            <a:off x="4861308" y="1464153"/>
            <a:ext cx="7330690" cy="2737458"/>
          </a:xfrm>
          <a:prstGeom prst="rect">
            <a:avLst/>
          </a:prstGeom>
        </p:spPr>
      </p:pic>
      <p:sp>
        <p:nvSpPr>
          <p:cNvPr id="18" name="矩形 17"/>
          <p:cNvSpPr/>
          <p:nvPr/>
        </p:nvSpPr>
        <p:spPr>
          <a:xfrm>
            <a:off x="371475" y="4915535"/>
            <a:ext cx="5256530" cy="1706880"/>
          </a:xfrm>
          <a:prstGeom prst="rect">
            <a:avLst/>
          </a:prstGeom>
        </p:spPr>
        <p:txBody>
          <a:bodyPr wrap="square">
            <a:spAutoFit/>
          </a:bodyPr>
          <a:lstStyle/>
          <a:p>
            <a:pPr algn="just">
              <a:lnSpc>
                <a:spcPct val="150000"/>
              </a:lnSpc>
              <a:buClr>
                <a:srgbClr val="E7E6E6">
                  <a:lumMod val="10000"/>
                </a:srgbClr>
              </a:buClr>
            </a:pPr>
            <a:r>
              <a:rPr lang="zh-CN" altLang="en-US" sz="1400" b="1">
                <a:solidFill>
                  <a:schemeClr val="bg1">
                    <a:lumMod val="50000"/>
                  </a:schemeClr>
                </a:solidFill>
                <a:latin typeface="Trebuchet MS" panose="020B0603020202020204" charset="0"/>
                <a:cs typeface="Trebuchet MS" panose="020B0603020202020204" charset="0"/>
                <a:sym typeface="+mn-lt"/>
              </a:rPr>
              <a:t>Algorithms like SVM and KNN create a class output. For instance, in a binary classification problem, the outputs will be either 0 or 1. However, today we have algorithms which can convert these class outputs to probability. But these algorithms are not well accepted by the statistics community.</a:t>
            </a:r>
            <a:endParaRPr lang="zh-CN" altLang="en-US" sz="1400" b="1">
              <a:solidFill>
                <a:schemeClr val="bg1">
                  <a:lumMod val="50000"/>
                </a:schemeClr>
              </a:solidFill>
              <a:latin typeface="Trebuchet MS" panose="020B0603020202020204" charset="0"/>
              <a:cs typeface="Trebuchet MS" panose="020B0603020202020204" charset="0"/>
              <a:sym typeface="+mn-lt"/>
            </a:endParaRPr>
          </a:p>
        </p:txBody>
      </p:sp>
      <p:sp>
        <p:nvSpPr>
          <p:cNvPr id="19" name="矩形 18"/>
          <p:cNvSpPr/>
          <p:nvPr/>
        </p:nvSpPr>
        <p:spPr>
          <a:xfrm>
            <a:off x="325756" y="4516953"/>
            <a:ext cx="1958340" cy="398780"/>
          </a:xfrm>
          <a:prstGeom prst="rect">
            <a:avLst/>
          </a:prstGeom>
        </p:spPr>
        <p:txBody>
          <a:bodyPr wrap="none">
            <a:spAutoFit/>
          </a:bodyPr>
          <a:lstStyle/>
          <a:p>
            <a:pPr algn="ctr"/>
            <a:r>
              <a:rPr lang="en-IN" altLang="zh-CN" sz="2000" b="1">
                <a:solidFill>
                  <a:schemeClr val="bg1">
                    <a:lumMod val="50000"/>
                  </a:schemeClr>
                </a:solidFill>
                <a:latin typeface="Trebuchet MS" panose="020B0603020202020204" charset="0"/>
                <a:ea typeface="+mj-ea"/>
                <a:cs typeface="Trebuchet MS" panose="020B0603020202020204" charset="0"/>
                <a:sym typeface="+mn-lt"/>
              </a:rPr>
              <a:t>CLASS OUTPUT</a:t>
            </a:r>
            <a:endParaRPr lang="en-IN" altLang="zh-CN" sz="2000" b="1">
              <a:solidFill>
                <a:schemeClr val="bg1">
                  <a:lumMod val="50000"/>
                </a:schemeClr>
              </a:solidFill>
              <a:latin typeface="Trebuchet MS" panose="020B0603020202020204" charset="0"/>
              <a:ea typeface="+mj-ea"/>
              <a:cs typeface="Trebuchet MS" panose="020B0603020202020204" charset="0"/>
              <a:sym typeface="+mn-lt"/>
            </a:endParaRPr>
          </a:p>
        </p:txBody>
      </p:sp>
      <p:sp>
        <p:nvSpPr>
          <p:cNvPr id="20" name="矩形 19"/>
          <p:cNvSpPr/>
          <p:nvPr/>
        </p:nvSpPr>
        <p:spPr>
          <a:xfrm>
            <a:off x="6682105" y="4915535"/>
            <a:ext cx="5158740" cy="1476375"/>
          </a:xfrm>
          <a:prstGeom prst="rect">
            <a:avLst/>
          </a:prstGeom>
        </p:spPr>
        <p:txBody>
          <a:bodyPr wrap="square">
            <a:spAutoFit/>
          </a:bodyPr>
          <a:lstStyle/>
          <a:p>
            <a:pPr algn="just">
              <a:lnSpc>
                <a:spcPct val="150000"/>
              </a:lnSpc>
              <a:buClr>
                <a:srgbClr val="E7E6E6">
                  <a:lumMod val="10000"/>
                </a:srgbClr>
              </a:buClr>
            </a:pPr>
            <a:r>
              <a:rPr lang="zh-CN" altLang="en-US" sz="1500" b="1">
                <a:solidFill>
                  <a:schemeClr val="bg1">
                    <a:lumMod val="50000"/>
                  </a:schemeClr>
                </a:solidFill>
                <a:latin typeface="Trebuchet MS" panose="020B0603020202020204" charset="0"/>
                <a:cs typeface="Trebuchet MS" panose="020B0603020202020204" charset="0"/>
                <a:sym typeface="+mn-lt"/>
              </a:rPr>
              <a:t>Algorithms like Logistic Regression, Random Forest, Gradient Boosting, Adaboost etc. give probability outputs. Converting probability outputs to class output is just a matter of creating a threshold probability.</a:t>
            </a:r>
            <a:endParaRPr lang="zh-CN" altLang="en-US" sz="1500" b="1">
              <a:solidFill>
                <a:schemeClr val="bg1">
                  <a:lumMod val="50000"/>
                </a:schemeClr>
              </a:solidFill>
              <a:latin typeface="Trebuchet MS" panose="020B0603020202020204" charset="0"/>
              <a:cs typeface="Trebuchet MS" panose="020B0603020202020204" charset="0"/>
              <a:sym typeface="+mn-lt"/>
            </a:endParaRPr>
          </a:p>
        </p:txBody>
      </p:sp>
      <p:sp>
        <p:nvSpPr>
          <p:cNvPr id="21" name="矩形 20"/>
          <p:cNvSpPr/>
          <p:nvPr/>
        </p:nvSpPr>
        <p:spPr>
          <a:xfrm>
            <a:off x="6571731" y="4516952"/>
            <a:ext cx="2775585" cy="398780"/>
          </a:xfrm>
          <a:prstGeom prst="rect">
            <a:avLst/>
          </a:prstGeom>
        </p:spPr>
        <p:txBody>
          <a:bodyPr wrap="none">
            <a:spAutoFit/>
          </a:bodyPr>
          <a:lstStyle/>
          <a:p>
            <a:pPr algn="ctr"/>
            <a:r>
              <a:rPr lang="en-IN" altLang="zh-CN" sz="2000" b="1">
                <a:solidFill>
                  <a:schemeClr val="bg1">
                    <a:lumMod val="50000"/>
                  </a:schemeClr>
                </a:solidFill>
                <a:latin typeface="Trebuchet MS" panose="020B0603020202020204" charset="0"/>
                <a:ea typeface="+mj-ea"/>
                <a:cs typeface="Trebuchet MS" panose="020B0603020202020204" charset="0"/>
                <a:sym typeface="+mn-lt"/>
              </a:rPr>
              <a:t>PROBABILITY OUTPUT</a:t>
            </a:r>
            <a:endParaRPr lang="en-IN" altLang="zh-CN" sz="2000" b="1">
              <a:solidFill>
                <a:schemeClr val="bg1">
                  <a:lumMod val="50000"/>
                </a:schemeClr>
              </a:solidFill>
              <a:latin typeface="Trebuchet MS" panose="020B0603020202020204" charset="0"/>
              <a:ea typeface="+mj-ea"/>
              <a:cs typeface="Trebuchet MS" panose="020B0603020202020204" charset="0"/>
              <a:sym typeface="+mn-lt"/>
            </a:endParaRPr>
          </a:p>
        </p:txBody>
      </p:sp>
      <p:cxnSp>
        <p:nvCxnSpPr>
          <p:cNvPr id="25" name="直接连接符 24"/>
          <p:cNvCxnSpPr/>
          <p:nvPr/>
        </p:nvCxnSpPr>
        <p:spPr>
          <a:xfrm>
            <a:off x="6132619" y="4646659"/>
            <a:ext cx="0" cy="1817511"/>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945450" y="423615"/>
            <a:ext cx="3747135" cy="521970"/>
          </a:xfrm>
          <a:prstGeom prst="rect">
            <a:avLst/>
          </a:prstGeom>
        </p:spPr>
        <p:txBody>
          <a:bodyPr wrap="none">
            <a:spAutoFit/>
          </a:bodyPr>
          <a:lstStyle/>
          <a:p>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grpSp>
      <p:sp>
        <p:nvSpPr>
          <p:cNvPr id="4" name="矩形 3"/>
          <p:cNvSpPr/>
          <p:nvPr/>
        </p:nvSpPr>
        <p:spPr>
          <a:xfrm>
            <a:off x="0" y="1464152"/>
            <a:ext cx="6132513" cy="2737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27" name="矩形 26"/>
          <p:cNvSpPr/>
          <p:nvPr/>
        </p:nvSpPr>
        <p:spPr>
          <a:xfrm>
            <a:off x="371475" y="2465705"/>
            <a:ext cx="5526405" cy="1383665"/>
          </a:xfrm>
          <a:prstGeom prst="rect">
            <a:avLst/>
          </a:prstGeom>
        </p:spPr>
        <p:txBody>
          <a:bodyPr wrap="square">
            <a:spAutoFit/>
          </a:bodyPr>
          <a:lstStyle/>
          <a:p>
            <a:pPr>
              <a:lnSpc>
                <a:spcPct val="150000"/>
              </a:lnSpc>
              <a:buClr>
                <a:srgbClr val="E7E6E6">
                  <a:lumMod val="10000"/>
                </a:srgbClr>
              </a:buClr>
            </a:pPr>
            <a:r>
              <a:rPr lang="zh-CN" altLang="en-US" sz="1400" b="1">
                <a:solidFill>
                  <a:schemeClr val="bg1"/>
                </a:solidFill>
                <a:latin typeface="Trebuchet MS" panose="020B0603020202020204" charset="0"/>
                <a:cs typeface="Trebuchet MS" panose="020B0603020202020204" charset="0"/>
                <a:sym typeface="+mn-lt"/>
              </a:rPr>
              <a:t>When we talk about predictive models, we are talking either about a regression model (continuous output) or a classification model (nominal or binary output). The evaluation metrics used in each of these models are different.</a:t>
            </a:r>
            <a:endParaRPr lang="zh-CN" altLang="en-US" sz="1400" b="1">
              <a:solidFill>
                <a:schemeClr val="bg1"/>
              </a:solidFill>
              <a:latin typeface="Trebuchet MS" panose="020B0603020202020204" charset="0"/>
              <a:cs typeface="Trebuchet MS" panose="020B0603020202020204" charset="0"/>
              <a:sym typeface="+mn-lt"/>
            </a:endParaRPr>
          </a:p>
        </p:txBody>
      </p:sp>
      <p:sp>
        <p:nvSpPr>
          <p:cNvPr id="28" name="矩形 27"/>
          <p:cNvSpPr/>
          <p:nvPr/>
        </p:nvSpPr>
        <p:spPr>
          <a:xfrm>
            <a:off x="371712" y="1866524"/>
            <a:ext cx="1515745" cy="583565"/>
          </a:xfrm>
          <a:prstGeom prst="rect">
            <a:avLst/>
          </a:prstGeom>
        </p:spPr>
        <p:txBody>
          <a:bodyPr wrap="none">
            <a:spAutoFit/>
          </a:bodyPr>
          <a:lstStyle/>
          <a:p>
            <a:r>
              <a:rPr lang="en-IN" altLang="zh-CN" sz="3200" b="1">
                <a:solidFill>
                  <a:schemeClr val="bg1"/>
                </a:solidFill>
                <a:latin typeface="Trebuchet MS" panose="020B0603020202020204" charset="0"/>
                <a:ea typeface="+mj-ea"/>
                <a:cs typeface="Trebuchet MS" panose="020B0603020202020204" charset="0"/>
                <a:sym typeface="+mn-lt"/>
              </a:rPr>
              <a:t>TYPES</a:t>
            </a:r>
            <a:endParaRPr lang="en-IN" altLang="zh-CN" sz="3200" b="1">
              <a:solidFill>
                <a:schemeClr val="bg1"/>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r>
              <a:rPr lang="en-IN" altLang="en-US" b="1">
                <a:solidFill>
                  <a:schemeClr val="accent2"/>
                </a:solidFill>
                <a:latin typeface="Trebuchet MS" panose="020B0603020202020204" charset="0"/>
                <a:cs typeface="Trebuchet MS" panose="020B0603020202020204" charset="0"/>
              </a:rPr>
              <a:t>LOSS FUNCTIONS</a:t>
            </a:r>
            <a:endParaRPr lang="en-IN" altLang="en-US" b="1">
              <a:solidFill>
                <a:schemeClr val="accent2"/>
              </a:solidFill>
              <a:latin typeface="Trebuchet MS" panose="020B0603020202020204" charset="0"/>
              <a:cs typeface="Trebuchet MS" panose="020B0603020202020204" charset="0"/>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69265" y="2530475"/>
            <a:ext cx="5425440" cy="383095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M</a:t>
            </a:r>
            <a:r>
              <a:rPr b="1">
                <a:solidFill>
                  <a:schemeClr val="bg1"/>
                </a:solidFill>
                <a:latin typeface="Trebuchet MS" panose="020B0603020202020204" charset="0"/>
                <a:cs typeface="Trebuchet MS" panose="020B0603020202020204" charset="0"/>
                <a:sym typeface="+mn-lt"/>
              </a:rPr>
              <a:t>easure of errors between paired observations expressing the same phenomenon</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a:t>
            </a:r>
            <a:r>
              <a:rPr lang="en-IN" altLang="zh-CN" b="1">
                <a:solidFill>
                  <a:schemeClr val="bg1"/>
                </a:solidFill>
                <a:latin typeface="Trebuchet MS" panose="020B0603020202020204" charset="0"/>
                <a:cs typeface="Trebuchet MS" panose="020B0603020202020204" charset="0"/>
                <a:sym typeface="+mn-lt"/>
              </a:rPr>
              <a:t>abs</a:t>
            </a:r>
            <a:r>
              <a:rPr lang="zh-CN" altLang="en-US" b="1">
                <a:solidFill>
                  <a:schemeClr val="bg1"/>
                </a:solidFill>
                <a:latin typeface="Trebuchet MS" panose="020B0603020202020204" charset="0"/>
                <a:cs typeface="Trebuchet MS" panose="020B0603020202020204" charset="0"/>
                <a:sym typeface="+mn-lt"/>
              </a:rPr>
              <a:t>(h(x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34" name="矩形 33"/>
          <p:cNvSpPr/>
          <p:nvPr/>
        </p:nvSpPr>
        <p:spPr>
          <a:xfrm>
            <a:off x="484432" y="2066344"/>
            <a:ext cx="368427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M</a:t>
            </a:r>
            <a:r>
              <a:rPr lang="en-IN" altLang="zh-CN" sz="2400" b="1">
                <a:solidFill>
                  <a:schemeClr val="bg1"/>
                </a:solidFill>
                <a:latin typeface="Trebuchet MS" panose="020B0603020202020204" charset="0"/>
                <a:cs typeface="Trebuchet MS" panose="020B0603020202020204" charset="0"/>
                <a:sym typeface="+mn-lt"/>
              </a:rPr>
              <a:t>EAN ABSOLUTE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05575" y="2642235"/>
            <a:ext cx="5334635" cy="3415030"/>
          </a:xfrm>
          <a:prstGeom prst="rect">
            <a:avLst/>
          </a:prstGeom>
        </p:spPr>
        <p:txBody>
          <a:bodyPr wrap="square">
            <a:spAutoFit/>
          </a:bodyPr>
          <a:lstStyle/>
          <a:p>
            <a:pPr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D</a:t>
            </a:r>
            <a:r>
              <a:rPr lang="zh-CN" altLang="en-US" b="1">
                <a:solidFill>
                  <a:schemeClr val="bg1"/>
                </a:solidFill>
                <a:latin typeface="Trebuchet MS" panose="020B0603020202020204" charset="0"/>
                <a:cs typeface="Trebuchet MS" panose="020B0603020202020204" charset="0"/>
                <a:sym typeface="+mn-lt"/>
              </a:rPr>
              <a:t>efined as the sum of square of residuals.</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448797" y="2069801"/>
            <a:ext cx="3547745" cy="460375"/>
          </a:xfrm>
          <a:prstGeom prst="rect">
            <a:avLst/>
          </a:prstGeom>
        </p:spPr>
        <p:txBody>
          <a:bodyPr wrap="none">
            <a:spAutoFit/>
          </a:bodyPr>
          <a:lstStyle/>
          <a:p>
            <a:pPr algn="ctr"/>
            <a:r>
              <a:rPr lang="en-IN" altLang="zh-CN" sz="2400" b="1">
                <a:solidFill>
                  <a:schemeClr val="bg1"/>
                </a:solidFill>
                <a:latin typeface="Trebuchet MS" panose="020B0603020202020204" charset="0"/>
                <a:cs typeface="Trebuchet MS" panose="020B0603020202020204" charset="0"/>
                <a:sym typeface="+mn-lt"/>
              </a:rPr>
              <a:t>MEAN 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957580" y="5075555"/>
            <a:ext cx="285115" cy="436880"/>
            <a:chOff x="2528974" y="2863357"/>
            <a:chExt cx="246811" cy="359779"/>
          </a:xfrm>
          <a:solidFill>
            <a:schemeClr val="bg1"/>
          </a:solidFill>
        </p:grpSpPr>
        <p:sp>
          <p:nvSpPr>
            <p:cNvPr id="4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AutoShape 112"/>
          <p:cNvSpPr/>
          <p:nvPr/>
        </p:nvSpPr>
        <p:spPr bwMode="auto">
          <a:xfrm>
            <a:off x="6871335" y="5061585"/>
            <a:ext cx="467360" cy="4508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pPr algn="l"/>
            <a:r>
              <a:rPr lang="en-IN" altLang="en-US" b="1">
                <a:solidFill>
                  <a:schemeClr val="accent2"/>
                </a:solidFill>
                <a:latin typeface="Trebuchet MS" panose="020B0603020202020204" charset="0"/>
                <a:cs typeface="Trebuchet MS" panose="020B0603020202020204" charset="0"/>
                <a:sym typeface="+mn-ea"/>
              </a:rPr>
              <a:t>LOSS FUNCTIONS</a:t>
            </a:r>
            <a:endParaRPr lang="en-IN" altLang="en-US" b="1">
              <a:solidFill>
                <a:schemeClr val="accent2"/>
              </a:solidFill>
              <a:latin typeface="Trebuchet MS" panose="020B0603020202020204" charset="0"/>
              <a:cs typeface="Trebuchet MS" panose="020B0603020202020204" charset="0"/>
              <a:sym typeface="+mn-ea"/>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69192" y="2066344"/>
            <a:ext cx="424053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R</a:t>
            </a:r>
            <a:r>
              <a:rPr lang="en-IN" altLang="zh-CN" sz="2400" b="1">
                <a:solidFill>
                  <a:schemeClr val="bg1"/>
                </a:solidFill>
                <a:latin typeface="Trebuchet MS" panose="020B0603020202020204" charset="0"/>
                <a:cs typeface="Trebuchet MS" panose="020B0603020202020204" charset="0"/>
                <a:sym typeface="+mn-lt"/>
              </a:rPr>
              <a:t>OOT MEAN SQUARE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46850" y="2526665"/>
            <a:ext cx="5334635" cy="3415030"/>
          </a:xfrm>
          <a:prstGeom prst="rect">
            <a:avLst/>
          </a:prstGeom>
        </p:spPr>
        <p:txBody>
          <a:bodyPr wrap="square">
            <a:spAutoFit/>
          </a:bodyPr>
          <a:lstStyle/>
          <a:p>
            <a:pPr algn="l">
              <a:lnSpc>
                <a:spcPct val="150000"/>
              </a:lnSpc>
              <a:buClr>
                <a:srgbClr val="E7E6E6">
                  <a:lumMod val="10000"/>
                </a:srgbClr>
              </a:buClr>
            </a:pPr>
            <a:r>
              <a:rPr b="1">
                <a:solidFill>
                  <a:schemeClr val="bg1"/>
                </a:solidFill>
                <a:latin typeface="Trebuchet MS" panose="020B0603020202020204" charset="0"/>
                <a:cs typeface="Trebuchet MS" panose="020B0603020202020204" charset="0"/>
                <a:sym typeface="+mn-lt"/>
              </a:rPr>
              <a:t>Relative Absolute Error (RAE) is a way to measure the performance of a predictive model </a:t>
            </a:r>
            <a:r>
              <a:rPr lang="en-IN" b="1">
                <a:solidFill>
                  <a:schemeClr val="bg1"/>
                </a:solidFill>
                <a:latin typeface="Trebuchet MS" panose="020B0603020202020204" charset="0"/>
                <a:cs typeface="Trebuchet MS" panose="020B0603020202020204" charset="0"/>
                <a:sym typeface="+mn-lt"/>
              </a:rPr>
              <a:t>and is expressed as a ratio, comparing a mean error (residual) to errors</a:t>
            </a:r>
            <a:endParaRPr lang="en-IN"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  	          		</a:t>
            </a:r>
            <a:endParaRPr lang="en-IN" altLang="zh-CN"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		</a:t>
            </a:r>
            <a:r>
              <a:rPr lang="zh-CN" altLang="en-US" b="1">
                <a:solidFill>
                  <a:schemeClr val="bg1"/>
                </a:solidFill>
                <a:latin typeface="Trebuchet MS" panose="020B0603020202020204" charset="0"/>
                <a:cs typeface="Trebuchet MS" panose="020B0603020202020204" charset="0"/>
                <a:sym typeface="+mn-lt"/>
              </a:rPr>
              <a:t>J(Q)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endParaRPr lang="zh-CN" altLang="en-US" b="1">
              <a:solidFill>
                <a:schemeClr val="bg1"/>
              </a:solidFill>
              <a:latin typeface="Trebuchet MS" panose="020B0603020202020204" charset="0"/>
              <a:cs typeface="Trebuchet MS" panose="020B0603020202020204" charset="0"/>
              <a:sym typeface="+mn-lt"/>
            </a:endParaRPr>
          </a:p>
          <a:p>
            <a:pPr lvl="1"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519283" y="2065991"/>
            <a:ext cx="4213225" cy="460375"/>
          </a:xfrm>
          <a:prstGeom prst="rect">
            <a:avLst/>
          </a:prstGeom>
        </p:spPr>
        <p:txBody>
          <a:bodyPr wrap="none">
            <a:spAutoFit/>
          </a:bodyPr>
          <a:lstStyle/>
          <a:p>
            <a:pPr algn="ctr"/>
            <a:r>
              <a:rPr lang="en-IN" sz="2400" b="1">
                <a:solidFill>
                  <a:schemeClr val="bg1"/>
                </a:solidFill>
                <a:latin typeface="Trebuchet MS" panose="020B0603020202020204" charset="0"/>
                <a:cs typeface="Trebuchet MS" panose="020B0603020202020204" charset="0"/>
                <a:sym typeface="+mn-lt"/>
              </a:rPr>
              <a:t>RELATIVE ABSOLUTE</a:t>
            </a:r>
            <a:r>
              <a:rPr lang="en-IN" altLang="zh-CN" sz="2400" b="1">
                <a:solidFill>
                  <a:schemeClr val="bg1"/>
                </a:solidFill>
                <a:latin typeface="Trebuchet MS" panose="020B0603020202020204" charset="0"/>
                <a:cs typeface="Trebuchet MS" panose="020B0603020202020204" charset="0"/>
                <a:sym typeface="+mn-lt"/>
              </a:rPr>
              <a:t>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957580" y="5075555"/>
            <a:ext cx="285115" cy="436880"/>
            <a:chOff x="2528974" y="2863357"/>
            <a:chExt cx="246811" cy="359779"/>
          </a:xfrm>
          <a:solidFill>
            <a:schemeClr val="bg1"/>
          </a:solidFill>
        </p:grpSpPr>
        <p:sp>
          <p:nvSpPr>
            <p:cNvPr id="4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AutoShape 112"/>
          <p:cNvSpPr/>
          <p:nvPr/>
        </p:nvSpPr>
        <p:spPr bwMode="auto">
          <a:xfrm>
            <a:off x="6871335" y="5061585"/>
            <a:ext cx="467360" cy="4508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 name="矩形 41"/>
          <p:cNvSpPr/>
          <p:nvPr/>
        </p:nvSpPr>
        <p:spPr>
          <a:xfrm>
            <a:off x="484505" y="2682875"/>
            <a:ext cx="5334635" cy="3415030"/>
          </a:xfrm>
          <a:prstGeom prst="rect">
            <a:avLst/>
          </a:prstGeom>
        </p:spPr>
        <p:txBody>
          <a:bodyPr wrap="square">
            <a:spAutoFit/>
          </a:bodyPr>
          <a:p>
            <a:pPr algn="l">
              <a:lnSpc>
                <a:spcPct val="150000"/>
              </a:lnSpc>
              <a:buClr>
                <a:srgbClr val="E7E6E6">
                  <a:lumMod val="10000"/>
                </a:srgbClr>
              </a:buClr>
            </a:pPr>
            <a:r>
              <a:rPr b="1">
                <a:solidFill>
                  <a:schemeClr val="bg1"/>
                </a:solidFill>
                <a:latin typeface="Trebuchet MS" panose="020B0603020202020204" charset="0"/>
                <a:cs typeface="Trebuchet MS" panose="020B0603020202020204" charset="0"/>
                <a:sym typeface="+mn-lt"/>
              </a:rPr>
              <a:t>Root Mean Square Error (RMSE) is the standard deviation of the residuals (prediction errors)</a:t>
            </a:r>
            <a:endParaRPr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J(Q)</a:t>
            </a:r>
            <a:r>
              <a:rPr lang="zh-CN" altLang="en-US" b="1">
                <a:solidFill>
                  <a:schemeClr val="bg1"/>
                </a:solidFill>
                <a:latin typeface="Trebuchet MS" panose="020B0603020202020204" charset="0"/>
                <a:cs typeface="Trebuchet MS" panose="020B0603020202020204" charset="0"/>
                <a:sym typeface="+mn-lt"/>
              </a:rPr>
              <a:t> = (</a:t>
            </a:r>
            <a:r>
              <a:rPr lang="zh-CN" altLang="en-US" b="1" u="sng">
                <a:solidFill>
                  <a:schemeClr val="bg1"/>
                </a:solidFill>
                <a:latin typeface="Trebuchet MS" panose="020B0603020202020204" charset="0"/>
                <a:cs typeface="Trebuchet MS" panose="020B0603020202020204" charset="0"/>
                <a:sym typeface="+mn-lt"/>
              </a:rPr>
              <a:t> 1 </a:t>
            </a: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1/2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 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 . . . + 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pPr algn="l"/>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sp>
        <p:nvSpPr>
          <p:cNvPr id="24"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850835" y="643479"/>
            <a:ext cx="1985645" cy="368300"/>
          </a:xfrm>
          <a:prstGeom prst="rect">
            <a:avLst/>
          </a:prstGeom>
          <a:noFill/>
        </p:spPr>
        <p:txBody>
          <a:bodyPr wrap="none" rtlCol="0">
            <a:spAutoFit/>
          </a:bodyPr>
          <a:lstStyle/>
          <a:p>
            <a:pPr algn="l"/>
            <a:r>
              <a:rPr lang="en-IN" altLang="en-US" b="1">
                <a:solidFill>
                  <a:schemeClr val="bg2">
                    <a:lumMod val="25000"/>
                  </a:schemeClr>
                </a:solidFill>
                <a:latin typeface="Trebuchet MS" panose="020B0603020202020204" charset="0"/>
                <a:cs typeface="Trebuchet MS" panose="020B0603020202020204" charset="0"/>
                <a:sym typeface="+mn-ea"/>
              </a:rPr>
              <a:t>LOSS FUNCTIONS</a:t>
            </a:r>
            <a:endParaRPr lang="en-IN" altLang="en-US" b="1">
              <a:solidFill>
                <a:schemeClr val="bg2">
                  <a:lumMod val="25000"/>
                </a:schemeClr>
              </a:solidFill>
              <a:latin typeface="Trebuchet MS" panose="020B0603020202020204" charset="0"/>
              <a:cs typeface="Trebuchet MS" panose="020B0603020202020204" charset="0"/>
              <a:sym typeface="+mn-ea"/>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80035" y="1646555"/>
            <a:ext cx="571944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69355" y="1646555"/>
            <a:ext cx="5700395" cy="47669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69265" y="2530475"/>
            <a:ext cx="5425440" cy="383095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It takes the total squared error and normalizes it by dividing by the total squared error of the simple predictor. </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J(Q)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r>
              <a:rPr lang="en-IN" altLang="zh-CN" b="1" u="sng"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i="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a:t>
            </a:r>
            <a:r>
              <a:rPr lang="en-IN" altLang="zh-CN" b="1">
                <a:solidFill>
                  <a:schemeClr val="bg1"/>
                </a:solidFill>
                <a:latin typeface="Trebuchet MS" panose="020B0603020202020204" charset="0"/>
                <a:cs typeface="Trebuchet MS" panose="020B0603020202020204" charset="0"/>
                <a:sym typeface="+mn-lt"/>
              </a:rPr>
              <a:t>. . + </a:t>
            </a:r>
            <a:r>
              <a:rPr lang="zh-CN" altLang="en-US" b="1">
                <a:solidFill>
                  <a:schemeClr val="bg1"/>
                </a:solidFill>
                <a:latin typeface="Trebuchet MS" panose="020B0603020202020204" charset="0"/>
                <a:cs typeface="Trebuchet MS" panose="020B0603020202020204" charset="0"/>
                <a:sym typeface="+mn-lt"/>
              </a:rPr>
              <a:t>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p:txBody>
      </p:sp>
      <p:sp>
        <p:nvSpPr>
          <p:cNvPr id="34" name="矩形 33"/>
          <p:cNvSpPr/>
          <p:nvPr/>
        </p:nvSpPr>
        <p:spPr>
          <a:xfrm>
            <a:off x="469509" y="2066344"/>
            <a:ext cx="4168775" cy="460375"/>
          </a:xfrm>
          <a:prstGeom prst="rect">
            <a:avLst/>
          </a:prstGeom>
        </p:spPr>
        <p:txBody>
          <a:bodyPr wrap="none">
            <a:spAutoFit/>
          </a:bodyPr>
          <a:lstStyle/>
          <a:p>
            <a:pPr algn="ctr"/>
            <a:r>
              <a:rPr lang="en-IN" altLang="zh-CN" sz="2400" b="1">
                <a:solidFill>
                  <a:schemeClr val="bg1"/>
                </a:solidFill>
                <a:latin typeface="Trebuchet MS" panose="020B0603020202020204" charset="0"/>
                <a:cs typeface="Trebuchet MS" panose="020B0603020202020204" charset="0"/>
                <a:sym typeface="+mn-lt"/>
              </a:rPr>
              <a:t> RELATIVE 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42" name="矩形 41"/>
          <p:cNvSpPr/>
          <p:nvPr/>
        </p:nvSpPr>
        <p:spPr>
          <a:xfrm>
            <a:off x="6546850" y="2526665"/>
            <a:ext cx="5334635" cy="4246245"/>
          </a:xfrm>
          <a:prstGeom prst="rect">
            <a:avLst/>
          </a:prstGeom>
        </p:spPr>
        <p:txBody>
          <a:bodyPr wrap="square">
            <a:spAutoFit/>
          </a:bodyPr>
          <a:lstStyle/>
          <a:p>
            <a:pPr algn="l">
              <a:lnSpc>
                <a:spcPct val="150000"/>
              </a:lnSpc>
              <a:buClr>
                <a:srgbClr val="E7E6E6">
                  <a:lumMod val="10000"/>
                </a:srgbClr>
              </a:buClr>
            </a:pPr>
            <a:r>
              <a:rPr lang="en-IN" b="1">
                <a:solidFill>
                  <a:schemeClr val="bg1"/>
                </a:solidFill>
                <a:latin typeface="Trebuchet MS" panose="020B0603020202020204" charset="0"/>
                <a:cs typeface="Trebuchet MS" panose="020B0603020202020204" charset="0"/>
                <a:sym typeface="+mn-lt"/>
              </a:rPr>
              <a:t>It </a:t>
            </a:r>
            <a:r>
              <a:rPr b="1">
                <a:solidFill>
                  <a:schemeClr val="bg1"/>
                </a:solidFill>
                <a:latin typeface="Trebuchet MS" panose="020B0603020202020204" charset="0"/>
                <a:cs typeface="Trebuchet MS" panose="020B0603020202020204" charset="0"/>
                <a:sym typeface="+mn-lt"/>
              </a:rPr>
              <a:t>is the proportion of the variance in the dependent variable that is predictable from the independent variable</a:t>
            </a:r>
            <a:r>
              <a:rPr lang="en-IN" b="1">
                <a:solidFill>
                  <a:schemeClr val="bg1"/>
                </a:solidFill>
                <a:latin typeface="Trebuchet MS" panose="020B0603020202020204" charset="0"/>
                <a:cs typeface="Trebuchet MS" panose="020B0603020202020204" charset="0"/>
                <a:sym typeface="+mn-lt"/>
              </a:rPr>
              <a:t>.</a:t>
            </a:r>
            <a:endParaRPr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R</a:t>
            </a:r>
            <a:r>
              <a:rPr lang="en-IN" altLang="zh-CN" b="1" baseline="30000">
                <a:solidFill>
                  <a:schemeClr val="bg1"/>
                </a:solidFill>
                <a:latin typeface="Trebuchet MS" panose="020B0603020202020204" charset="0"/>
                <a:cs typeface="Trebuchet MS" panose="020B0603020202020204" charset="0"/>
                <a:sym typeface="+mn-lt"/>
              </a:rPr>
              <a:t>2 </a:t>
            </a:r>
            <a:r>
              <a:rPr lang="en-IN" altLang="zh-CN" b="1">
                <a:solidFill>
                  <a:schemeClr val="bg1"/>
                </a:solidFill>
                <a:latin typeface="Trebuchet MS" panose="020B0603020202020204" charset="0"/>
                <a:cs typeface="Trebuchet MS" panose="020B0603020202020204" charset="0"/>
                <a:sym typeface="+mn-lt"/>
              </a:rPr>
              <a:t>= 1 - RSE = 1 - J</a:t>
            </a:r>
            <a:r>
              <a:rPr lang="zh-CN" altLang="en-US" b="1">
                <a:solidFill>
                  <a:schemeClr val="bg1"/>
                </a:solidFill>
                <a:latin typeface="Trebuchet MS" panose="020B0603020202020204" charset="0"/>
                <a:cs typeface="Trebuchet MS" panose="020B0603020202020204" charset="0"/>
                <a:sym typeface="+mn-lt"/>
              </a:rPr>
              <a:t>(Q) = </a:t>
            </a:r>
            <a:r>
              <a:rPr lang="zh-CN" altLang="en-US" b="1" u="sng">
                <a:solidFill>
                  <a:schemeClr val="bg1"/>
                </a:solidFill>
                <a:latin typeface="Trebuchet MS" panose="020B0603020202020204" charset="0"/>
                <a:cs typeface="Trebuchet MS" panose="020B0603020202020204" charset="0"/>
                <a:sym typeface="+mn-lt"/>
              </a:rPr>
              <a:t>Σ (h(x</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 - y</a:t>
            </a:r>
            <a:r>
              <a:rPr lang="en-IN" altLang="zh-CN" b="1" u="sng" baseline="-25000">
                <a:solidFill>
                  <a:schemeClr val="bg1"/>
                </a:solidFill>
                <a:latin typeface="Trebuchet MS" panose="020B0603020202020204" charset="0"/>
                <a:cs typeface="Trebuchet MS" panose="020B0603020202020204" charset="0"/>
                <a:sym typeface="+mn-lt"/>
              </a:rPr>
              <a:t>i</a:t>
            </a:r>
            <a:r>
              <a:rPr lang="zh-CN" altLang="en-US" b="1" u="sng">
                <a:solidFill>
                  <a:schemeClr val="bg1"/>
                </a:solidFill>
                <a:latin typeface="Trebuchet MS" panose="020B0603020202020204" charset="0"/>
                <a:cs typeface="Trebuchet MS" panose="020B0603020202020204" charset="0"/>
                <a:sym typeface="+mn-lt"/>
              </a:rPr>
              <a:t>)</a:t>
            </a:r>
            <a:r>
              <a:rPr lang="en-IN" altLang="zh-CN" b="1" u="sng" baseline="30000">
                <a:solidFill>
                  <a:schemeClr val="bg1"/>
                </a:solidFill>
                <a:latin typeface="Trebuchet MS" panose="020B0603020202020204" charset="0"/>
                <a:cs typeface="Trebuchet MS" panose="020B0603020202020204" charset="0"/>
                <a:sym typeface="+mn-lt"/>
              </a:rPr>
              <a:t>2</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Σ (h(x</a:t>
            </a:r>
            <a:r>
              <a:rPr lang="en-IN" altLang="zh-CN" b="1" baseline="-25000">
                <a:solidFill>
                  <a:schemeClr val="bg1"/>
                </a:solidFill>
                <a:latin typeface="Trebuchet MS" panose="020B0603020202020204" charset="0"/>
                <a:cs typeface="Trebuchet MS" panose="020B0603020202020204" charset="0"/>
                <a:sym typeface="+mn-lt"/>
              </a:rPr>
              <a:t>i</a:t>
            </a:r>
            <a:r>
              <a:rPr lang="zh-CN" altLang="en-US" b="1">
                <a:solidFill>
                  <a:schemeClr val="bg1"/>
                </a:solidFill>
                <a:latin typeface="Trebuchet MS" panose="020B0603020202020204" charset="0"/>
                <a:cs typeface="Trebuchet MS" panose="020B0603020202020204" charset="0"/>
                <a:sym typeface="+mn-lt"/>
              </a:rPr>
              <a:t>) - y</a:t>
            </a:r>
            <a:r>
              <a:rPr lang="en-IN" altLang="zh-CN" b="1" baseline="-25000">
                <a:solidFill>
                  <a:schemeClr val="bg1"/>
                </a:solidFill>
                <a:latin typeface="Trebuchet MS" panose="020B0603020202020204" charset="0"/>
                <a:cs typeface="Trebuchet MS" panose="020B0603020202020204" charset="0"/>
                <a:sym typeface="+mn-lt"/>
              </a:rPr>
              <a:t>mean</a:t>
            </a:r>
            <a:r>
              <a:rPr lang="zh-CN" altLang="en-US" b="1">
                <a:solidFill>
                  <a:schemeClr val="bg1"/>
                </a:solidFill>
                <a:latin typeface="Trebuchet MS" panose="020B0603020202020204" charset="0"/>
                <a:cs typeface="Trebuchet MS" panose="020B0603020202020204" charset="0"/>
                <a:sym typeface="+mn-lt"/>
              </a:rPr>
              <a:t>)</a:t>
            </a:r>
            <a:r>
              <a:rPr lang="en-IN" altLang="zh-CN" b="1" baseline="30000">
                <a:solidFill>
                  <a:schemeClr val="bg1"/>
                </a:solidFill>
                <a:latin typeface="Trebuchet MS" panose="020B0603020202020204" charset="0"/>
                <a:cs typeface="Trebuchet MS" panose="020B0603020202020204" charset="0"/>
                <a:sym typeface="+mn-lt"/>
              </a:rPr>
              <a:t>2</a:t>
            </a:r>
            <a:endParaRPr lang="zh-CN" altLang="en-US" b="1" i="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 n: data size</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h(x): hypothesis function</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a:t>
            </a:r>
            <a:r>
              <a:rPr lang="en-IN" altLang="zh-CN" b="1">
                <a:solidFill>
                  <a:schemeClr val="bg1"/>
                </a:solidFill>
                <a:latin typeface="Trebuchet MS" panose="020B0603020202020204" charset="0"/>
                <a:cs typeface="Trebuchet MS" panose="020B0603020202020204" charset="0"/>
                <a:sym typeface="+mn-lt"/>
              </a:rPr>
              <a:t>J</a:t>
            </a:r>
            <a:r>
              <a:rPr lang="zh-CN" altLang="en-US" b="1">
                <a:solidFill>
                  <a:schemeClr val="bg1"/>
                </a:solidFill>
                <a:latin typeface="Trebuchet MS" panose="020B0603020202020204" charset="0"/>
                <a:cs typeface="Trebuchet MS" panose="020B0603020202020204" charset="0"/>
                <a:sym typeface="+mn-lt"/>
              </a:rPr>
              <a:t>(Q): Q0 + Q1x1 + . </a:t>
            </a:r>
            <a:r>
              <a:rPr lang="en-IN" altLang="zh-CN" b="1">
                <a:solidFill>
                  <a:schemeClr val="bg1"/>
                </a:solidFill>
                <a:latin typeface="Trebuchet MS" panose="020B0603020202020204" charset="0"/>
                <a:cs typeface="Trebuchet MS" panose="020B0603020202020204" charset="0"/>
                <a:sym typeface="+mn-lt"/>
              </a:rPr>
              <a:t>. . + </a:t>
            </a:r>
            <a:r>
              <a:rPr lang="zh-CN" altLang="en-US" b="1">
                <a:solidFill>
                  <a:schemeClr val="bg1"/>
                </a:solidFill>
                <a:latin typeface="Trebuchet MS" panose="020B0603020202020204" charset="0"/>
                <a:cs typeface="Trebuchet MS" panose="020B0603020202020204" charset="0"/>
                <a:sym typeface="+mn-lt"/>
              </a:rPr>
              <a:t>Qnxn </a:t>
            </a:r>
            <a:endParaRPr lang="zh-CN" altLang="en-US"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                             y: pred</a:t>
            </a:r>
            <a:r>
              <a:rPr lang="en-IN" altLang="zh-CN" b="1">
                <a:solidFill>
                  <a:schemeClr val="bg1"/>
                </a:solidFill>
                <a:latin typeface="Trebuchet MS" panose="020B0603020202020204" charset="0"/>
                <a:cs typeface="Trebuchet MS" panose="020B0603020202020204" charset="0"/>
                <a:sym typeface="+mn-lt"/>
              </a:rPr>
              <a:t>ic</a:t>
            </a:r>
            <a:r>
              <a:rPr lang="zh-CN" altLang="en-US" b="1">
                <a:solidFill>
                  <a:schemeClr val="bg1"/>
                </a:solidFill>
                <a:latin typeface="Trebuchet MS" panose="020B0603020202020204" charset="0"/>
                <a:cs typeface="Trebuchet MS" panose="020B0603020202020204" charset="0"/>
                <a:sym typeface="+mn-lt"/>
              </a:rPr>
              <a:t>ted output }</a:t>
            </a:r>
            <a:endParaRPr lang="zh-CN" altLang="en-US"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endParaRPr lang="zh-CN" altLang="en-US" b="1">
              <a:solidFill>
                <a:schemeClr val="bg1"/>
              </a:solidFill>
              <a:latin typeface="Trebuchet MS" panose="020B0603020202020204" charset="0"/>
              <a:cs typeface="Trebuchet MS" panose="020B0603020202020204" charset="0"/>
              <a:sym typeface="+mn-lt"/>
            </a:endParaRPr>
          </a:p>
        </p:txBody>
      </p:sp>
      <p:sp>
        <p:nvSpPr>
          <p:cNvPr id="43" name="矩形 42"/>
          <p:cNvSpPr/>
          <p:nvPr/>
        </p:nvSpPr>
        <p:spPr>
          <a:xfrm>
            <a:off x="6546905" y="2065991"/>
            <a:ext cx="2956560" cy="460375"/>
          </a:xfrm>
          <a:prstGeom prst="rect">
            <a:avLst/>
          </a:prstGeom>
        </p:spPr>
        <p:txBody>
          <a:bodyPr wrap="none">
            <a:spAutoFit/>
          </a:bodyPr>
          <a:lstStyle/>
          <a:p>
            <a:pPr algn="ctr"/>
            <a:r>
              <a:rPr lang="zh-CN" altLang="en-US" sz="2400" b="1">
                <a:solidFill>
                  <a:schemeClr val="bg1"/>
                </a:solidFill>
                <a:latin typeface="Trebuchet MS" panose="020B0603020202020204" charset="0"/>
                <a:cs typeface="Trebuchet MS" panose="020B0603020202020204" charset="0"/>
                <a:sym typeface="+mn-lt"/>
              </a:rPr>
              <a:t>R</a:t>
            </a:r>
            <a:r>
              <a:rPr lang="en-IN" altLang="zh-CN" sz="2400" b="1">
                <a:solidFill>
                  <a:schemeClr val="bg1"/>
                </a:solidFill>
                <a:latin typeface="Trebuchet MS" panose="020B0603020202020204" charset="0"/>
                <a:cs typeface="Trebuchet MS" panose="020B0603020202020204" charset="0"/>
                <a:sym typeface="+mn-lt"/>
              </a:rPr>
              <a:t>-</a:t>
            </a:r>
            <a:r>
              <a:rPr lang="en-IN" altLang="zh-CN" sz="2400" b="1">
                <a:solidFill>
                  <a:schemeClr val="bg1"/>
                </a:solidFill>
                <a:latin typeface="Trebuchet MS" panose="020B0603020202020204" charset="0"/>
                <a:cs typeface="Trebuchet MS" panose="020B0603020202020204" charset="0"/>
                <a:sym typeface="+mn-lt"/>
              </a:rPr>
              <a:t>SQUARED ERROR</a:t>
            </a:r>
            <a:r>
              <a:rPr lang="zh-CN" altLang="en-US" sz="2400" b="1">
                <a:solidFill>
                  <a:schemeClr val="bg1"/>
                </a:solidFill>
                <a:latin typeface="Trebuchet MS" panose="020B0603020202020204" charset="0"/>
                <a:cs typeface="Trebuchet MS" panose="020B0603020202020204" charset="0"/>
                <a:sym typeface="+mn-lt"/>
              </a:rPr>
              <a:t>:</a:t>
            </a:r>
            <a:endParaRPr lang="zh-CN" altLang="en-US" sz="2400" b="1">
              <a:solidFill>
                <a:schemeClr val="bg1"/>
              </a:solidFill>
              <a:latin typeface="Trebuchet MS" panose="020B0603020202020204" charset="0"/>
              <a:cs typeface="Trebuchet MS" panose="020B0603020202020204" charset="0"/>
              <a:sym typeface="+mn-lt"/>
            </a:endParaRPr>
          </a:p>
        </p:txBody>
      </p:sp>
      <p:sp>
        <p:nvSpPr>
          <p:cNvPr id="6" name="椭圆 5"/>
          <p:cNvSpPr/>
          <p:nvPr/>
        </p:nvSpPr>
        <p:spPr>
          <a:xfrm>
            <a:off x="484505" y="4733925"/>
            <a:ext cx="1207770" cy="114427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39"/>
          <p:cNvSpPr/>
          <p:nvPr/>
        </p:nvSpPr>
        <p:spPr>
          <a:xfrm>
            <a:off x="6505575" y="4718685"/>
            <a:ext cx="1196340" cy="116078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Group 112"/>
          <p:cNvGrpSpPr/>
          <p:nvPr/>
        </p:nvGrpSpPr>
        <p:grpSpPr>
          <a:xfrm>
            <a:off x="807898" y="5076945"/>
            <a:ext cx="560921" cy="525505"/>
            <a:chOff x="5368132" y="3540125"/>
            <a:chExt cx="465138" cy="435769"/>
          </a:xfrm>
          <a:solidFill>
            <a:schemeClr val="bg1"/>
          </a:solidFill>
        </p:grpSpPr>
        <p:sp>
          <p:nvSpPr>
            <p:cNvPr id="2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19" name="AutoShape 59"/>
          <p:cNvSpPr/>
          <p:nvPr/>
        </p:nvSpPr>
        <p:spPr bwMode="auto">
          <a:xfrm>
            <a:off x="6721783" y="5006701"/>
            <a:ext cx="561830" cy="55935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p:spPr>
        <p:txBody>
          <a:bodyPr wrap="none">
            <a:spAutoFit/>
          </a:bodyPr>
          <a:lstStyle/>
          <a:p>
            <a:r>
              <a:rPr lang="en-IN" altLang="zh-CN" sz="2800" b="1">
                <a:solidFill>
                  <a:schemeClr val="tx1"/>
                </a:solidFill>
                <a:latin typeface="Trebuchet MS" panose="020B0603020202020204" charset="0"/>
                <a:ea typeface="+mj-ea"/>
                <a:cs typeface="Trebuchet MS" panose="020B0603020202020204" charset="0"/>
                <a:sym typeface="+mn-lt"/>
              </a:rPr>
              <a:t>EVALUATION METRICS</a:t>
            </a:r>
            <a:endParaRPr lang="en-IN" altLang="zh-CN" sz="2800" b="1">
              <a:solidFill>
                <a:schemeClr val="tx1"/>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a:solidFill>
            <a:schemeClr val="accent1"/>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grpSp>
      <p:sp>
        <p:nvSpPr>
          <p:cNvPr id="4" name="矩形 3"/>
          <p:cNvSpPr/>
          <p:nvPr/>
        </p:nvSpPr>
        <p:spPr>
          <a:xfrm rot="8100000">
            <a:off x="5425774" y="2194741"/>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3" name="矩形 42"/>
          <p:cNvSpPr/>
          <p:nvPr/>
        </p:nvSpPr>
        <p:spPr>
          <a:xfrm rot="8100000">
            <a:off x="4315883" y="3304632"/>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4" name="矩形 43"/>
          <p:cNvSpPr/>
          <p:nvPr/>
        </p:nvSpPr>
        <p:spPr>
          <a:xfrm rot="8100000">
            <a:off x="5412321" y="4401069"/>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5" name="矩形 44"/>
          <p:cNvSpPr/>
          <p:nvPr/>
        </p:nvSpPr>
        <p:spPr>
          <a:xfrm rot="8100000">
            <a:off x="6522211" y="3291179"/>
            <a:ext cx="1426930" cy="1426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rebuchet MS" panose="020B0603020202020204" charset="0"/>
              <a:cs typeface="Trebuchet MS" panose="020B0603020202020204" charset="0"/>
            </a:endParaRPr>
          </a:p>
        </p:txBody>
      </p:sp>
      <p:sp>
        <p:nvSpPr>
          <p:cNvPr id="48" name="矩形 47"/>
          <p:cNvSpPr/>
          <p:nvPr/>
        </p:nvSpPr>
        <p:spPr>
          <a:xfrm>
            <a:off x="725829" y="4885958"/>
            <a:ext cx="3307980" cy="1337945"/>
          </a:xfrm>
          <a:prstGeom prst="rect">
            <a:avLst/>
          </a:prstGeom>
        </p:spPr>
        <p:txBody>
          <a:bodyPr wrap="square">
            <a:spAutoFit/>
          </a:bodyPr>
          <a:lstStyle/>
          <a:p>
            <a:pPr algn="just">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It means the data is grouped into two i.e. the training and the test data. </a:t>
            </a:r>
            <a:endParaRPr lang="zh-CN" altLang="en-US" b="1">
              <a:solidFill>
                <a:schemeClr val="bg1"/>
              </a:solidFill>
              <a:latin typeface="Trebuchet MS" panose="020B0603020202020204" charset="0"/>
              <a:cs typeface="Trebuchet MS" panose="020B0603020202020204" charset="0"/>
              <a:sym typeface="+mn-lt"/>
            </a:endParaRPr>
          </a:p>
        </p:txBody>
      </p:sp>
      <p:sp>
        <p:nvSpPr>
          <p:cNvPr id="49" name="矩形 48"/>
          <p:cNvSpPr/>
          <p:nvPr/>
        </p:nvSpPr>
        <p:spPr>
          <a:xfrm>
            <a:off x="859790" y="1111250"/>
            <a:ext cx="3737610" cy="2584450"/>
          </a:xfrm>
          <a:prstGeom prst="rect">
            <a:avLst/>
          </a:prstGeom>
        </p:spPr>
        <p:txBody>
          <a:bodyPr wrap="square">
            <a:spAutoFit/>
          </a:bodyPr>
          <a:lstStyle/>
          <a:p>
            <a:pPr algn="just">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Cross Validation is a validation technique for the model to statistically examine the generalization pattern of the results on the independent dataset</a:t>
            </a:r>
            <a:endParaRPr lang="zh-CN" altLang="en-US" b="1">
              <a:solidFill>
                <a:schemeClr val="bg1"/>
              </a:solidFill>
              <a:latin typeface="Trebuchet MS" panose="020B0603020202020204" charset="0"/>
              <a:ea typeface="+mj-ea"/>
              <a:cs typeface="Trebuchet MS" panose="020B0603020202020204" charset="0"/>
              <a:sym typeface="+mn-lt"/>
            </a:endParaRPr>
          </a:p>
        </p:txBody>
      </p:sp>
      <p:sp>
        <p:nvSpPr>
          <p:cNvPr id="19" name="AutoShape 59"/>
          <p:cNvSpPr/>
          <p:nvPr/>
        </p:nvSpPr>
        <p:spPr bwMode="auto">
          <a:xfrm>
            <a:off x="6853863" y="3718921"/>
            <a:ext cx="561830" cy="55935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nvGrpSpPr>
          <p:cNvPr id="20" name="Group 112"/>
          <p:cNvGrpSpPr/>
          <p:nvPr/>
        </p:nvGrpSpPr>
        <p:grpSpPr>
          <a:xfrm>
            <a:off x="4739183" y="3789165"/>
            <a:ext cx="560921" cy="525505"/>
            <a:chOff x="5368132" y="3540125"/>
            <a:chExt cx="465138" cy="435769"/>
          </a:xfrm>
          <a:solidFill>
            <a:schemeClr val="bg1"/>
          </a:solidFill>
        </p:grpSpPr>
        <p:sp>
          <p:nvSpPr>
            <p:cNvPr id="2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25" name="AutoShape 112"/>
          <p:cNvSpPr/>
          <p:nvPr/>
        </p:nvSpPr>
        <p:spPr bwMode="auto">
          <a:xfrm>
            <a:off x="5844870" y="2628528"/>
            <a:ext cx="561832" cy="55935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nvGrpSpPr>
          <p:cNvPr id="27" name="组合 26"/>
          <p:cNvGrpSpPr/>
          <p:nvPr/>
        </p:nvGrpSpPr>
        <p:grpSpPr>
          <a:xfrm>
            <a:off x="5946841" y="4804302"/>
            <a:ext cx="384796" cy="560921"/>
            <a:chOff x="2528974" y="2863357"/>
            <a:chExt cx="246811" cy="359779"/>
          </a:xfrm>
          <a:solidFill>
            <a:schemeClr val="bg1"/>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sp>
          <p:nvSpPr>
            <p:cNvPr id="2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1" i="0" u="none" strike="noStrike" kern="0" cap="none" spc="0" normalizeH="0" baseline="0" noProof="0">
                <a:ln>
                  <a:noFill/>
                </a:ln>
                <a:solidFill>
                  <a:srgbClr val="FFFFFF"/>
                </a:solidFill>
                <a:effectLst>
                  <a:outerShdw blurRad="38100" dist="38100" dir="2700000" algn="tl">
                    <a:srgbClr val="000000"/>
                  </a:outerShdw>
                </a:effectLst>
                <a:uLnTx/>
                <a:uFillTx/>
                <a:latin typeface="Trebuchet MS" panose="020B0603020202020204" charset="0"/>
                <a:cs typeface="Trebuchet MS" panose="020B0603020202020204" charset="0"/>
                <a:sym typeface="Arial" panose="020B0604020202020204" pitchFamily="34" charset="0"/>
              </a:endParaRPr>
            </a:p>
          </p:txBody>
        </p:sp>
      </p:grpSp>
      <p:sp>
        <p:nvSpPr>
          <p:cNvPr id="5" name="文本框 2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954975" y="643479"/>
            <a:ext cx="2170430" cy="368300"/>
          </a:xfrm>
          <a:prstGeom prst="rect">
            <a:avLst/>
          </a:prstGeom>
          <a:noFill/>
        </p:spPr>
        <p:txBody>
          <a:bodyPr wrap="none" rtlCol="0">
            <a:spAutoFit/>
          </a:bodyPr>
          <a:p>
            <a:pPr algn="l"/>
            <a:r>
              <a:rPr lang="en-IN" altLang="en-US" b="1">
                <a:solidFill>
                  <a:schemeClr val="bg1"/>
                </a:solidFill>
                <a:latin typeface="Trebuchet MS" panose="020B0603020202020204" charset="0"/>
                <a:cs typeface="Trebuchet MS" panose="020B0603020202020204" charset="0"/>
                <a:sym typeface="+mn-ea"/>
              </a:rPr>
              <a:t>CROSS VALIDATION</a:t>
            </a:r>
            <a:endParaRPr lang="en-IN" altLang="en-US" b="1">
              <a:solidFill>
                <a:schemeClr val="bg1"/>
              </a:solidFill>
              <a:latin typeface="Trebuchet MS" panose="020B0603020202020204" charset="0"/>
              <a:cs typeface="Trebuchet MS" panose="020B0603020202020204" charset="0"/>
              <a:sym typeface="+mn-ea"/>
            </a:endParaRPr>
          </a:p>
        </p:txBody>
      </p:sp>
      <p:sp>
        <p:nvSpPr>
          <p:cNvPr id="6" name="矩形 48"/>
          <p:cNvSpPr/>
          <p:nvPr/>
        </p:nvSpPr>
        <p:spPr>
          <a:xfrm>
            <a:off x="1427637" y="4432548"/>
            <a:ext cx="1904365" cy="460375"/>
          </a:xfrm>
          <a:prstGeom prst="rect">
            <a:avLst/>
          </a:prstGeom>
        </p:spPr>
        <p:txBody>
          <a:bodyPr wrap="none">
            <a:spAutoFit/>
          </a:bodyPr>
          <a:p>
            <a:pPr algn="ctr"/>
            <a:r>
              <a:rPr lang="zh-CN" altLang="en-US" sz="2400" b="1">
                <a:solidFill>
                  <a:schemeClr val="bg1"/>
                </a:solidFill>
                <a:latin typeface="Trebuchet MS" panose="020B0603020202020204" charset="0"/>
                <a:ea typeface="+mj-ea"/>
                <a:cs typeface="Trebuchet MS" panose="020B0603020202020204" charset="0"/>
                <a:sym typeface="+mn-lt"/>
              </a:rPr>
              <a:t>k-Fold (k=2)</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7" name="矩形 49"/>
          <p:cNvSpPr/>
          <p:nvPr/>
        </p:nvSpPr>
        <p:spPr>
          <a:xfrm>
            <a:off x="7669742" y="1111362"/>
            <a:ext cx="3307980" cy="2168525"/>
          </a:xfrm>
          <a:prstGeom prst="rect">
            <a:avLst/>
          </a:prstGeom>
        </p:spPr>
        <p:txBody>
          <a:bodyPr wrap="square">
            <a:spAutoFit/>
          </a:bodyPr>
          <a:p>
            <a:pPr algn="just">
              <a:lnSpc>
                <a:spcPct val="150000"/>
              </a:lnSpc>
              <a:buClr>
                <a:srgbClr val="E7E6E6">
                  <a:lumMod val="10000"/>
                </a:srgbClr>
              </a:buClr>
            </a:pPr>
            <a:r>
              <a:rPr lang="en-IN" altLang="zh-CN" b="1">
                <a:solidFill>
                  <a:schemeClr val="bg1"/>
                </a:solidFill>
                <a:latin typeface="Trebuchet MS" panose="020B0603020202020204" charset="0"/>
                <a:cs typeface="Trebuchet MS" panose="020B0603020202020204" charset="0"/>
                <a:sym typeface="+mn-lt"/>
              </a:rPr>
              <a:t>A </a:t>
            </a:r>
            <a:r>
              <a:rPr lang="zh-CN" altLang="en-US" b="1">
                <a:solidFill>
                  <a:schemeClr val="bg1"/>
                </a:solidFill>
                <a:latin typeface="Trebuchet MS" panose="020B0603020202020204" charset="0"/>
                <a:cs typeface="Trebuchet MS" panose="020B0603020202020204" charset="0"/>
                <a:sym typeface="+mn-lt"/>
              </a:rPr>
              <a:t>better approach </a:t>
            </a:r>
            <a:r>
              <a:rPr lang="en-IN" altLang="zh-CN" b="1">
                <a:solidFill>
                  <a:schemeClr val="bg1"/>
                </a:solidFill>
                <a:latin typeface="Trebuchet MS" panose="020B0603020202020204" charset="0"/>
                <a:cs typeface="Trebuchet MS" panose="020B0603020202020204" charset="0"/>
                <a:sym typeface="+mn-lt"/>
              </a:rPr>
              <a:t>where</a:t>
            </a:r>
            <a:r>
              <a:rPr lang="zh-CN" altLang="en-US" b="1">
                <a:solidFill>
                  <a:schemeClr val="bg1"/>
                </a:solidFill>
                <a:latin typeface="Trebuchet MS" panose="020B0603020202020204" charset="0"/>
                <a:cs typeface="Trebuchet MS" panose="020B0603020202020204" charset="0"/>
                <a:sym typeface="+mn-lt"/>
              </a:rPr>
              <a:t> dataset is bifurgated into three, the training data, the validation data and the test data.</a:t>
            </a:r>
            <a:endParaRPr lang="zh-CN" altLang="en-US" b="1">
              <a:solidFill>
                <a:schemeClr val="bg1"/>
              </a:solidFill>
              <a:latin typeface="Trebuchet MS" panose="020B0603020202020204" charset="0"/>
              <a:cs typeface="Trebuchet MS" panose="020B0603020202020204" charset="0"/>
              <a:sym typeface="+mn-lt"/>
            </a:endParaRPr>
          </a:p>
        </p:txBody>
      </p:sp>
      <p:sp>
        <p:nvSpPr>
          <p:cNvPr id="10" name="矩形 50"/>
          <p:cNvSpPr/>
          <p:nvPr/>
        </p:nvSpPr>
        <p:spPr>
          <a:xfrm>
            <a:off x="8370915" y="551272"/>
            <a:ext cx="1904365" cy="460375"/>
          </a:xfrm>
          <a:prstGeom prst="rect">
            <a:avLst/>
          </a:prstGeom>
        </p:spPr>
        <p:txBody>
          <a:bodyPr wrap="none">
            <a:spAutoFit/>
          </a:bodyPr>
          <a:p>
            <a:pPr algn="ctr"/>
            <a:r>
              <a:rPr lang="zh-CN" altLang="en-US" sz="2400" b="1">
                <a:solidFill>
                  <a:schemeClr val="bg1"/>
                </a:solidFill>
                <a:latin typeface="Trebuchet MS" panose="020B0603020202020204" charset="0"/>
                <a:ea typeface="+mj-ea"/>
                <a:cs typeface="Trebuchet MS" panose="020B0603020202020204" charset="0"/>
                <a:sym typeface="+mn-lt"/>
              </a:rPr>
              <a:t>k-Fold (k=</a:t>
            </a:r>
            <a:r>
              <a:rPr lang="en-IN" altLang="zh-CN" sz="2400" b="1">
                <a:solidFill>
                  <a:schemeClr val="bg1"/>
                </a:solidFill>
                <a:latin typeface="Trebuchet MS" panose="020B0603020202020204" charset="0"/>
                <a:ea typeface="+mj-ea"/>
                <a:cs typeface="Trebuchet MS" panose="020B0603020202020204" charset="0"/>
                <a:sym typeface="+mn-lt"/>
              </a:rPr>
              <a:t>3</a:t>
            </a:r>
            <a:r>
              <a:rPr lang="zh-CN" altLang="en-US" sz="2400" b="1">
                <a:solidFill>
                  <a:schemeClr val="bg1"/>
                </a:solidFill>
                <a:latin typeface="Trebuchet MS" panose="020B0603020202020204" charset="0"/>
                <a:ea typeface="+mj-ea"/>
                <a:cs typeface="Trebuchet MS" panose="020B0603020202020204" charset="0"/>
                <a:sym typeface="+mn-lt"/>
              </a:rPr>
              <a:t>)</a:t>
            </a:r>
            <a:endParaRPr lang="zh-CN" altLang="en-US" sz="2400" b="1">
              <a:solidFill>
                <a:schemeClr val="bg1"/>
              </a:solidFill>
              <a:latin typeface="Trebuchet MS" panose="020B0603020202020204" charset="0"/>
              <a:ea typeface="+mj-ea"/>
              <a:cs typeface="Trebuchet MS" panose="020B0603020202020204" charset="0"/>
              <a:sym typeface="+mn-lt"/>
            </a:endParaRPr>
          </a:p>
        </p:txBody>
      </p:sp>
      <p:sp>
        <p:nvSpPr>
          <p:cNvPr id="11" name="矩形 51"/>
          <p:cNvSpPr/>
          <p:nvPr/>
        </p:nvSpPr>
        <p:spPr>
          <a:xfrm>
            <a:off x="8015605" y="4278630"/>
            <a:ext cx="3648710" cy="2584450"/>
          </a:xfrm>
          <a:prstGeom prst="rect">
            <a:avLst/>
          </a:prstGeom>
        </p:spPr>
        <p:txBody>
          <a:bodyPr wrap="square">
            <a:spAutoFit/>
          </a:bodyPr>
          <a:p>
            <a:pPr algn="just">
              <a:lnSpc>
                <a:spcPct val="150000"/>
              </a:lnSpc>
              <a:buClr>
                <a:srgbClr val="E7E6E6">
                  <a:lumMod val="10000"/>
                </a:srgbClr>
              </a:buClr>
            </a:pPr>
            <a:r>
              <a:rPr lang="zh-CN" altLang="en-US" b="1">
                <a:solidFill>
                  <a:schemeClr val="bg1"/>
                </a:solidFill>
                <a:latin typeface="Trebuchet MS" panose="020B0603020202020204" charset="0"/>
                <a:cs typeface="Trebuchet MS" panose="020B0603020202020204" charset="0"/>
                <a:sym typeface="+mn-lt"/>
              </a:rPr>
              <a:t>In this method, the data is grouped into k folds and model is trained into k-1 times. Each time k-1 portion is trained and is validated over the remaining portion.</a:t>
            </a:r>
            <a:endParaRPr lang="zh-CN" altLang="en-US" b="1">
              <a:solidFill>
                <a:schemeClr val="bg1"/>
              </a:solidFill>
              <a:latin typeface="Trebuchet MS" panose="020B0603020202020204" charset="0"/>
              <a:cs typeface="Trebuchet MS" panose="020B0603020202020204" charset="0"/>
              <a:sym typeface="+mn-lt"/>
            </a:endParaRPr>
          </a:p>
        </p:txBody>
      </p:sp>
      <p:sp>
        <p:nvSpPr>
          <p:cNvPr id="12" name="矩形 52"/>
          <p:cNvSpPr/>
          <p:nvPr/>
        </p:nvSpPr>
        <p:spPr>
          <a:xfrm>
            <a:off x="9178000" y="3768973"/>
            <a:ext cx="1547495" cy="460375"/>
          </a:xfrm>
          <a:prstGeom prst="rect">
            <a:avLst/>
          </a:prstGeom>
        </p:spPr>
        <p:txBody>
          <a:bodyPr wrap="none">
            <a:spAutoFit/>
          </a:bodyPr>
          <a:p>
            <a:pPr algn="ctr"/>
            <a:r>
              <a:rPr lang="en-IN" altLang="zh-CN" sz="2400" b="1">
                <a:solidFill>
                  <a:schemeClr val="bg1"/>
                </a:solidFill>
                <a:latin typeface="Trebuchet MS" panose="020B0603020202020204" charset="0"/>
                <a:ea typeface="+mj-ea"/>
                <a:cs typeface="Trebuchet MS" panose="020B0603020202020204" charset="0"/>
                <a:sym typeface="+mn-lt"/>
              </a:rPr>
              <a:t>k-Fold (k)</a:t>
            </a:r>
            <a:endParaRPr lang="en-IN" altLang="zh-CN" sz="2400" b="1">
              <a:solidFill>
                <a:schemeClr val="bg1"/>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47135" cy="521970"/>
          </a:xfrm>
          <a:prstGeom prst="rect">
            <a:avLst/>
          </a:prstGeom>
          <a:solidFill>
            <a:schemeClr val="bg1"/>
          </a:solidFill>
        </p:spPr>
        <p:txBody>
          <a:bodyPr wrap="none">
            <a:spAutoFit/>
          </a:bodyPr>
          <a:lstStyle/>
          <a:p>
            <a:pPr algn="l"/>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grpSp>
      <p:sp>
        <p:nvSpPr>
          <p:cNvPr id="28" name="矩形 27"/>
          <p:cNvSpPr/>
          <p:nvPr/>
        </p:nvSpPr>
        <p:spPr>
          <a:xfrm>
            <a:off x="1407795" y="1940560"/>
            <a:ext cx="6435090" cy="1198880"/>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2">
                    <a:lumMod val="25000"/>
                  </a:schemeClr>
                </a:solidFill>
                <a:latin typeface="Trebuchet MS" panose="020B0603020202020204" charset="0"/>
                <a:cs typeface="Trebuchet MS" panose="020B0603020202020204" charset="0"/>
                <a:sym typeface="+mn-lt"/>
              </a:rPr>
              <a:t>When we use a node in a decision tree to partition the training instances into smaller subsets the entropy changes. Information gain is a measure of this change in entropy.</a:t>
            </a:r>
            <a:endParaRPr lang="zh-CN" altLang="en-US" sz="1600" b="1">
              <a:solidFill>
                <a:schemeClr val="bg2">
                  <a:lumMod val="25000"/>
                </a:schemeClr>
              </a:solidFill>
              <a:latin typeface="Trebuchet MS" panose="020B0603020202020204" charset="0"/>
              <a:cs typeface="Trebuchet MS" panose="020B0603020202020204" charset="0"/>
              <a:sym typeface="+mn-lt"/>
            </a:endParaRPr>
          </a:p>
        </p:txBody>
      </p:sp>
      <p:sp>
        <p:nvSpPr>
          <p:cNvPr id="29" name="矩形 28"/>
          <p:cNvSpPr/>
          <p:nvPr/>
        </p:nvSpPr>
        <p:spPr>
          <a:xfrm>
            <a:off x="1407793" y="1479000"/>
            <a:ext cx="3156585" cy="460375"/>
          </a:xfrm>
          <a:prstGeom prst="rect">
            <a:avLst/>
          </a:prstGeom>
        </p:spPr>
        <p:txBody>
          <a:bodyPr wrap="none">
            <a:spAutoFit/>
          </a:bodyPr>
          <a:lstStyle/>
          <a:p>
            <a:r>
              <a:rPr lang="en-IN" altLang="zh-CN" sz="2400" b="1">
                <a:solidFill>
                  <a:schemeClr val="bg2">
                    <a:lumMod val="25000"/>
                  </a:schemeClr>
                </a:solidFill>
                <a:latin typeface="Trebuchet MS" panose="020B0603020202020204" charset="0"/>
                <a:ea typeface="+mj-ea"/>
                <a:cs typeface="Trebuchet MS" panose="020B0603020202020204" charset="0"/>
                <a:sym typeface="+mn-lt"/>
              </a:rPr>
              <a:t>INFORMATION GAIN</a:t>
            </a:r>
            <a:endParaRPr lang="en-IN" altLang="zh-CN" sz="2400" b="1">
              <a:solidFill>
                <a:schemeClr val="bg2">
                  <a:lumMod val="25000"/>
                </a:schemeClr>
              </a:solidFill>
              <a:latin typeface="Trebuchet MS" panose="020B0603020202020204" charset="0"/>
              <a:ea typeface="+mj-ea"/>
              <a:cs typeface="Trebuchet MS" panose="020B0603020202020204" charset="0"/>
              <a:sym typeface="+mn-lt"/>
            </a:endParaRPr>
          </a:p>
        </p:txBody>
      </p:sp>
      <p:sp>
        <p:nvSpPr>
          <p:cNvPr id="30" name="矩形 29"/>
          <p:cNvSpPr/>
          <p:nvPr/>
        </p:nvSpPr>
        <p:spPr>
          <a:xfrm>
            <a:off x="1407795" y="3693795"/>
            <a:ext cx="6435090" cy="1198880"/>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2">
                    <a:lumMod val="25000"/>
                  </a:schemeClr>
                </a:solidFill>
                <a:latin typeface="Trebuchet MS" panose="020B0603020202020204" charset="0"/>
                <a:cs typeface="Trebuchet MS" panose="020B0603020202020204" charset="0"/>
                <a:sym typeface="+mn-lt"/>
              </a:rPr>
              <a:t>Entropy is the measure of uncertainty of a random variable, it characterizes the impurity of an arbitrary collection of examples. The higher the entropy more the information content.</a:t>
            </a:r>
            <a:endParaRPr lang="zh-CN" altLang="en-US" sz="1600" b="1">
              <a:solidFill>
                <a:schemeClr val="bg2">
                  <a:lumMod val="25000"/>
                </a:schemeClr>
              </a:solidFill>
              <a:latin typeface="Trebuchet MS" panose="020B0603020202020204" charset="0"/>
              <a:cs typeface="Trebuchet MS" panose="020B0603020202020204" charset="0"/>
              <a:sym typeface="+mn-lt"/>
            </a:endParaRPr>
          </a:p>
        </p:txBody>
      </p:sp>
      <p:sp>
        <p:nvSpPr>
          <p:cNvPr id="31" name="矩形 30"/>
          <p:cNvSpPr/>
          <p:nvPr/>
        </p:nvSpPr>
        <p:spPr>
          <a:xfrm>
            <a:off x="1407793" y="3231873"/>
            <a:ext cx="1656080" cy="460375"/>
          </a:xfrm>
          <a:prstGeom prst="rect">
            <a:avLst/>
          </a:prstGeom>
        </p:spPr>
        <p:txBody>
          <a:bodyPr wrap="none">
            <a:spAutoFit/>
          </a:bodyPr>
          <a:lstStyle/>
          <a:p>
            <a:r>
              <a:rPr lang="en-IN" sz="2400" b="1">
                <a:solidFill>
                  <a:schemeClr val="bg2">
                    <a:lumMod val="25000"/>
                  </a:schemeClr>
                </a:solidFill>
                <a:latin typeface="Trebuchet MS" panose="020B0603020202020204" charset="0"/>
                <a:ea typeface="+mj-ea"/>
                <a:cs typeface="Trebuchet MS" panose="020B0603020202020204" charset="0"/>
                <a:sym typeface="+mn-lt"/>
              </a:rPr>
              <a:t>ENTROPY</a:t>
            </a:r>
            <a:endParaRPr lang="en-IN" sz="2400" b="1">
              <a:solidFill>
                <a:schemeClr val="bg2">
                  <a:lumMod val="25000"/>
                </a:schemeClr>
              </a:solidFill>
              <a:latin typeface="Trebuchet MS" panose="020B0603020202020204" charset="0"/>
              <a:ea typeface="+mj-ea"/>
              <a:cs typeface="Trebuchet MS" panose="020B0603020202020204" charset="0"/>
              <a:sym typeface="+mn-lt"/>
            </a:endParaRPr>
          </a:p>
        </p:txBody>
      </p:sp>
      <p:sp>
        <p:nvSpPr>
          <p:cNvPr id="34" name="矩形 33"/>
          <p:cNvSpPr/>
          <p:nvPr/>
        </p:nvSpPr>
        <p:spPr>
          <a:xfrm>
            <a:off x="1407795" y="5446395"/>
            <a:ext cx="6434455" cy="829945"/>
          </a:xfrm>
          <a:prstGeom prst="rect">
            <a:avLst/>
          </a:prstGeom>
        </p:spPr>
        <p:txBody>
          <a:bodyPr wrap="square">
            <a:spAutoFit/>
          </a:bodyPr>
          <a:lstStyle/>
          <a:p>
            <a:pPr algn="just">
              <a:lnSpc>
                <a:spcPct val="150000"/>
              </a:lnSpc>
              <a:buClr>
                <a:srgbClr val="E7E6E6">
                  <a:lumMod val="10000"/>
                </a:srgbClr>
              </a:buClr>
            </a:pPr>
            <a:r>
              <a:rPr lang="zh-CN" altLang="en-US" sz="1600" b="1">
                <a:solidFill>
                  <a:schemeClr val="bg2">
                    <a:lumMod val="25000"/>
                  </a:schemeClr>
                </a:solidFill>
                <a:latin typeface="Trebuchet MS" panose="020B0603020202020204" charset="0"/>
                <a:cs typeface="Trebuchet MS" panose="020B0603020202020204" charset="0"/>
                <a:sym typeface="+mn-lt"/>
              </a:rPr>
              <a:t>Gini Index is a metric to measure how often a randomly chosen element would be incorrectly identified.</a:t>
            </a:r>
            <a:endParaRPr lang="zh-CN" altLang="en-US" sz="1600" b="1">
              <a:solidFill>
                <a:schemeClr val="bg2">
                  <a:lumMod val="25000"/>
                </a:schemeClr>
              </a:solidFill>
              <a:latin typeface="Trebuchet MS" panose="020B0603020202020204" charset="0"/>
              <a:cs typeface="Trebuchet MS" panose="020B0603020202020204" charset="0"/>
              <a:sym typeface="+mn-lt"/>
            </a:endParaRPr>
          </a:p>
        </p:txBody>
      </p:sp>
      <p:sp>
        <p:nvSpPr>
          <p:cNvPr id="35" name="矩形 34"/>
          <p:cNvSpPr/>
          <p:nvPr/>
        </p:nvSpPr>
        <p:spPr>
          <a:xfrm>
            <a:off x="1407793" y="4984746"/>
            <a:ext cx="1824990" cy="460375"/>
          </a:xfrm>
          <a:prstGeom prst="rect">
            <a:avLst/>
          </a:prstGeom>
        </p:spPr>
        <p:txBody>
          <a:bodyPr wrap="none">
            <a:spAutoFit/>
          </a:bodyPr>
          <a:lstStyle/>
          <a:p>
            <a:r>
              <a:rPr lang="en-IN" altLang="zh-CN" sz="2400" b="1">
                <a:solidFill>
                  <a:schemeClr val="bg2">
                    <a:lumMod val="25000"/>
                  </a:schemeClr>
                </a:solidFill>
                <a:latin typeface="Trebuchet MS" panose="020B0603020202020204" charset="0"/>
                <a:ea typeface="+mj-ea"/>
                <a:cs typeface="Trebuchet MS" panose="020B0603020202020204" charset="0"/>
                <a:sym typeface="+mn-lt"/>
              </a:rPr>
              <a:t>GINI INDEX</a:t>
            </a:r>
            <a:endParaRPr lang="en-IN" altLang="zh-CN" sz="2400" b="1">
              <a:solidFill>
                <a:schemeClr val="bg2">
                  <a:lumMod val="25000"/>
                </a:schemeClr>
              </a:solidFill>
              <a:latin typeface="Trebuchet MS" panose="020B0603020202020204" charset="0"/>
              <a:ea typeface="+mj-ea"/>
              <a:cs typeface="Trebuchet MS" panose="020B0603020202020204" charset="0"/>
              <a:sym typeface="+mn-lt"/>
            </a:endParaRPr>
          </a:p>
        </p:txBody>
      </p:sp>
      <p:sp>
        <p:nvSpPr>
          <p:cNvPr id="6" name="椭圆 5"/>
          <p:cNvSpPr/>
          <p:nvPr/>
        </p:nvSpPr>
        <p:spPr>
          <a:xfrm>
            <a:off x="488143" y="1514657"/>
            <a:ext cx="822014" cy="8220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36" name="椭圆 35"/>
          <p:cNvSpPr/>
          <p:nvPr/>
        </p:nvSpPr>
        <p:spPr>
          <a:xfrm>
            <a:off x="488143" y="3204690"/>
            <a:ext cx="822014" cy="8220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sp>
        <p:nvSpPr>
          <p:cNvPr id="37" name="椭圆 36"/>
          <p:cNvSpPr/>
          <p:nvPr/>
        </p:nvSpPr>
        <p:spPr>
          <a:xfrm>
            <a:off x="488143" y="5015264"/>
            <a:ext cx="822014" cy="8220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rebuchet MS" panose="020B0603020202020204" charset="0"/>
              <a:cs typeface="Trebuchet MS" panose="020B0603020202020204" charset="0"/>
            </a:endParaRPr>
          </a:p>
        </p:txBody>
      </p:sp>
      <p:grpSp>
        <p:nvGrpSpPr>
          <p:cNvPr id="32" name="Group 35"/>
          <p:cNvGrpSpPr/>
          <p:nvPr/>
        </p:nvGrpSpPr>
        <p:grpSpPr>
          <a:xfrm>
            <a:off x="652711" y="5244854"/>
            <a:ext cx="479036" cy="403113"/>
            <a:chOff x="4605338" y="3814763"/>
            <a:chExt cx="420688" cy="354013"/>
          </a:xfrm>
          <a:solidFill>
            <a:schemeClr val="bg1"/>
          </a:solidFill>
        </p:grpSpPr>
        <p:sp>
          <p:nvSpPr>
            <p:cNvPr id="33"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38" name="Oval 33"/>
            <p:cNvSpPr>
              <a:spLocks noChangeArrowheads="1"/>
            </p:cNvSpPr>
            <p:nvPr/>
          </p:nvSpPr>
          <p:spPr bwMode="auto">
            <a:xfrm>
              <a:off x="4932363" y="4103688"/>
              <a:ext cx="6350" cy="4763"/>
            </a:xfrm>
            <a:prstGeom prst="ellipse">
              <a:avLst/>
            </a:pr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39"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0"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1"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2"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3"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4"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grpSp>
        <p:nvGrpSpPr>
          <p:cNvPr id="45" name="Group 216"/>
          <p:cNvGrpSpPr/>
          <p:nvPr/>
        </p:nvGrpSpPr>
        <p:grpSpPr>
          <a:xfrm>
            <a:off x="595048" y="1716081"/>
            <a:ext cx="511574" cy="413959"/>
            <a:chOff x="1209675" y="6354763"/>
            <a:chExt cx="449263" cy="363538"/>
          </a:xfrm>
          <a:solidFill>
            <a:schemeClr val="bg1"/>
          </a:solidFill>
        </p:grpSpPr>
        <p:sp>
          <p:nvSpPr>
            <p:cNvPr id="46"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7"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8"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49"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grpSp>
        <p:nvGrpSpPr>
          <p:cNvPr id="50" name="Group 242"/>
          <p:cNvGrpSpPr/>
          <p:nvPr/>
        </p:nvGrpSpPr>
        <p:grpSpPr>
          <a:xfrm>
            <a:off x="637347" y="3421371"/>
            <a:ext cx="509765" cy="388651"/>
            <a:chOff x="2908300" y="2946400"/>
            <a:chExt cx="447675" cy="341313"/>
          </a:xfrm>
          <a:solidFill>
            <a:schemeClr val="bg1"/>
          </a:solidFill>
        </p:grpSpPr>
        <p:sp>
          <p:nvSpPr>
            <p:cNvPr id="51"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sp>
          <p:nvSpPr>
            <p:cNvPr id="52"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914400">
                <a:defRPr/>
              </a:pPr>
              <a:endParaRPr lang="en-AU" sz="1800" kern="0">
                <a:solidFill>
                  <a:srgbClr val="000000"/>
                </a:solidFill>
                <a:latin typeface="Trebuchet MS" panose="020B0603020202020204" charset="0"/>
                <a:ea typeface="Arial" panose="020B0604020202020204" pitchFamily="34" charset="0"/>
                <a:cs typeface="Trebuchet MS" panose="020B0603020202020204" charset="0"/>
              </a:endParaRPr>
            </a:p>
          </p:txBody>
        </p:sp>
      </p:grpSp>
      <p:sp>
        <p:nvSpPr>
          <p:cNvPr id="4" name="矩形 28"/>
          <p:cNvSpPr/>
          <p:nvPr/>
        </p:nvSpPr>
        <p:spPr>
          <a:xfrm>
            <a:off x="8202928" y="1940645"/>
            <a:ext cx="3701415" cy="829945"/>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wrap="none">
            <a:spAutoFit/>
          </a:bodyPr>
          <a:p>
            <a:r>
              <a:rPr lang="en-IN" altLang="zh-CN" sz="2400" b="1">
                <a:solidFill>
                  <a:schemeClr val="bg1"/>
                </a:solidFill>
                <a:latin typeface="Trebuchet MS" panose="020B0603020202020204" charset="0"/>
                <a:ea typeface="+mj-ea"/>
                <a:cs typeface="Trebuchet MS" panose="020B0603020202020204" charset="0"/>
                <a:sym typeface="+mn-lt"/>
              </a:rPr>
              <a:t>Gain(T,X): </a:t>
            </a:r>
            <a:endParaRPr lang="en-IN" altLang="zh-CN" sz="2400" b="1">
              <a:solidFill>
                <a:schemeClr val="bg1"/>
              </a:solidFill>
              <a:latin typeface="Trebuchet MS" panose="020B0603020202020204" charset="0"/>
              <a:ea typeface="+mj-ea"/>
              <a:cs typeface="Trebuchet MS" panose="020B0603020202020204" charset="0"/>
              <a:sym typeface="+mn-lt"/>
            </a:endParaRPr>
          </a:p>
          <a:p>
            <a:r>
              <a:rPr lang="en-IN" altLang="zh-CN" sz="2400" b="1">
                <a:solidFill>
                  <a:schemeClr val="bg1"/>
                </a:solidFill>
                <a:latin typeface="Trebuchet MS" panose="020B0603020202020204" charset="0"/>
                <a:ea typeface="+mj-ea"/>
                <a:cs typeface="Trebuchet MS" panose="020B0603020202020204" charset="0"/>
                <a:sym typeface="+mn-lt"/>
              </a:rPr>
              <a:t>Entropy(T)-Entropy(T, X) </a:t>
            </a:r>
            <a:endParaRPr lang="en-IN" altLang="zh-CN" sz="2400" b="1">
              <a:solidFill>
                <a:schemeClr val="bg1"/>
              </a:solidFill>
              <a:latin typeface="Trebuchet MS" panose="020B0603020202020204" charset="0"/>
              <a:ea typeface="+mj-ea"/>
              <a:cs typeface="Trebuchet MS" panose="020B0603020202020204" charset="0"/>
              <a:sym typeface="+mn-lt"/>
            </a:endParaRPr>
          </a:p>
        </p:txBody>
      </p:sp>
      <p:sp>
        <p:nvSpPr>
          <p:cNvPr id="7" name="矩形 28"/>
          <p:cNvSpPr/>
          <p:nvPr/>
        </p:nvSpPr>
        <p:spPr>
          <a:xfrm>
            <a:off x="8143873" y="3693880"/>
            <a:ext cx="3568065" cy="52197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wrap="none">
            <a:spAutoFit/>
          </a:bodyPr>
          <a:p>
            <a:pPr algn="l"/>
            <a:r>
              <a:rPr lang="en-IN" altLang="zh-CN" sz="2800" b="1">
                <a:solidFill>
                  <a:schemeClr val="bg1"/>
                </a:solidFill>
                <a:latin typeface="Trebuchet MS" panose="020B0603020202020204" charset="0"/>
                <a:ea typeface="+mj-ea"/>
                <a:cs typeface="Trebuchet MS" panose="020B0603020202020204" charset="0"/>
                <a:sym typeface="+mn-lt"/>
              </a:rPr>
              <a:t>Entropy: - </a:t>
            </a:r>
            <a:r>
              <a:rPr lang="zh-CN" altLang="en-US" sz="2800" b="1">
                <a:solidFill>
                  <a:schemeClr val="bg1"/>
                </a:solidFill>
                <a:latin typeface="Trebuchet MS" panose="020B0603020202020204" charset="0"/>
                <a:cs typeface="Trebuchet MS" panose="020B0603020202020204" charset="0"/>
                <a:sym typeface="+mn-lt"/>
              </a:rPr>
              <a:t>Σ</a:t>
            </a:r>
            <a:r>
              <a:rPr lang="en-IN" altLang="zh-CN" sz="2800" b="1">
                <a:solidFill>
                  <a:schemeClr val="bg1"/>
                </a:solidFill>
                <a:latin typeface="Trebuchet MS" panose="020B0603020202020204" charset="0"/>
                <a:ea typeface="+mj-ea"/>
                <a:cs typeface="Trebuchet MS" panose="020B0603020202020204" charset="0"/>
                <a:sym typeface="+mn-lt"/>
              </a:rPr>
              <a:t>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log(p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a:t>
            </a:r>
            <a:endParaRPr lang="en-IN" altLang="zh-CN" sz="2800" b="1">
              <a:solidFill>
                <a:schemeClr val="bg1"/>
              </a:solidFill>
              <a:latin typeface="Trebuchet MS" panose="020B0603020202020204" charset="0"/>
              <a:ea typeface="+mj-ea"/>
              <a:cs typeface="Trebuchet MS" panose="020B0603020202020204" charset="0"/>
              <a:sym typeface="+mn-lt"/>
            </a:endParaRPr>
          </a:p>
        </p:txBody>
      </p:sp>
      <p:sp>
        <p:nvSpPr>
          <p:cNvPr id="8" name="矩形 28"/>
          <p:cNvSpPr/>
          <p:nvPr/>
        </p:nvSpPr>
        <p:spPr>
          <a:xfrm>
            <a:off x="8202930" y="5313680"/>
            <a:ext cx="3509010" cy="52197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wrap="square">
            <a:spAutoFit/>
          </a:bodyPr>
          <a:p>
            <a:pPr algn="l"/>
            <a:r>
              <a:rPr lang="en-IN" altLang="zh-CN" sz="2800" b="1">
                <a:solidFill>
                  <a:schemeClr val="bg1"/>
                </a:solidFill>
                <a:latin typeface="Trebuchet MS" panose="020B0603020202020204" charset="0"/>
                <a:ea typeface="+mj-ea"/>
                <a:cs typeface="Trebuchet MS" panose="020B0603020202020204" charset="0"/>
                <a:sym typeface="+mn-lt"/>
              </a:rPr>
              <a:t>GiniIndex: 1 - </a:t>
            </a:r>
            <a:r>
              <a:rPr lang="zh-CN" altLang="en-US" sz="2800" b="1">
                <a:solidFill>
                  <a:schemeClr val="bg1"/>
                </a:solidFill>
                <a:latin typeface="Trebuchet MS" panose="020B0603020202020204" charset="0"/>
                <a:cs typeface="Trebuchet MS" panose="020B0603020202020204" charset="0"/>
                <a:sym typeface="+mn-lt"/>
              </a:rPr>
              <a:t>Σ</a:t>
            </a:r>
            <a:r>
              <a:rPr lang="en-IN" altLang="zh-CN" sz="2800" b="1">
                <a:solidFill>
                  <a:schemeClr val="bg1"/>
                </a:solidFill>
                <a:latin typeface="Trebuchet MS" panose="020B0603020202020204" charset="0"/>
                <a:ea typeface="+mj-ea"/>
                <a:cs typeface="Trebuchet MS" panose="020B0603020202020204" charset="0"/>
                <a:sym typeface="+mn-lt"/>
              </a:rPr>
              <a:t>(p</a:t>
            </a:r>
            <a:r>
              <a:rPr lang="en-IN" altLang="zh-CN" sz="2800" b="1" baseline="-25000">
                <a:solidFill>
                  <a:schemeClr val="bg1"/>
                </a:solidFill>
                <a:latin typeface="Trebuchet MS" panose="020B0603020202020204" charset="0"/>
                <a:ea typeface="+mj-ea"/>
                <a:cs typeface="Trebuchet MS" panose="020B0603020202020204" charset="0"/>
                <a:sym typeface="+mn-lt"/>
              </a:rPr>
              <a:t>i</a:t>
            </a:r>
            <a:r>
              <a:rPr lang="en-IN" altLang="zh-CN" sz="2800" b="1">
                <a:solidFill>
                  <a:schemeClr val="bg1"/>
                </a:solidFill>
                <a:latin typeface="Trebuchet MS" panose="020B0603020202020204" charset="0"/>
                <a:ea typeface="+mj-ea"/>
                <a:cs typeface="Trebuchet MS" panose="020B0603020202020204" charset="0"/>
                <a:sym typeface="+mn-lt"/>
              </a:rPr>
              <a:t>)</a:t>
            </a:r>
            <a:r>
              <a:rPr lang="en-IN" altLang="zh-CN" sz="2800" b="1" baseline="30000">
                <a:solidFill>
                  <a:schemeClr val="bg1"/>
                </a:solidFill>
                <a:latin typeface="Trebuchet MS" panose="020B0603020202020204" charset="0"/>
                <a:ea typeface="+mj-ea"/>
                <a:cs typeface="Trebuchet MS" panose="020B0603020202020204" charset="0"/>
                <a:sym typeface="+mn-lt"/>
              </a:rPr>
              <a:t>2</a:t>
            </a:r>
            <a:endParaRPr lang="en-IN" altLang="zh-CN" sz="2800" b="1" baseline="30000">
              <a:solidFill>
                <a:schemeClr val="bg1"/>
              </a:solidFill>
              <a:latin typeface="Trebuchet MS" panose="020B0603020202020204" charset="0"/>
              <a:ea typeface="+mj-ea"/>
              <a:cs typeface="Trebuchet MS" panose="020B0603020202020204" charset="0"/>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56887" t="7865" r="2101" b="7865"/>
          <a:stretch>
            <a:fillRect/>
          </a:stretch>
        </p:blipFill>
        <p:spPr>
          <a:xfrm>
            <a:off x="0" y="0"/>
            <a:ext cx="5609590" cy="6858000"/>
          </a:xfrm>
          <a:prstGeom prst="rect">
            <a:avLst/>
          </a:prstGeom>
        </p:spPr>
      </p:pic>
      <p:sp>
        <p:nvSpPr>
          <p:cNvPr id="4" name="矩形 3"/>
          <p:cNvSpPr/>
          <p:nvPr/>
        </p:nvSpPr>
        <p:spPr>
          <a:xfrm>
            <a:off x="0" y="-14605"/>
            <a:ext cx="4346575" cy="6887845"/>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Bahnschrift Light" panose="020B0502040204020203" charset="0"/>
              <a:ea typeface="+mn-ea"/>
              <a:cs typeface="Bahnschrift Light" panose="020B0502040204020203" charset="0"/>
            </a:endParaRPr>
          </a:p>
        </p:txBody>
      </p:sp>
      <p:sp>
        <p:nvSpPr>
          <p:cNvPr id="7" name="矩形 6"/>
          <p:cNvSpPr/>
          <p:nvPr/>
        </p:nvSpPr>
        <p:spPr>
          <a:xfrm>
            <a:off x="6966913" y="639950"/>
            <a:ext cx="683260" cy="683260"/>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01</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8" name="矩形 7"/>
          <p:cNvSpPr/>
          <p:nvPr/>
        </p:nvSpPr>
        <p:spPr>
          <a:xfrm>
            <a:off x="6966913" y="2277076"/>
            <a:ext cx="683260" cy="683260"/>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02</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9" name="矩形 8"/>
          <p:cNvSpPr/>
          <p:nvPr/>
        </p:nvSpPr>
        <p:spPr>
          <a:xfrm>
            <a:off x="6966913" y="3914202"/>
            <a:ext cx="683260" cy="683260"/>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03</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10" name="矩形 9"/>
          <p:cNvSpPr/>
          <p:nvPr/>
        </p:nvSpPr>
        <p:spPr>
          <a:xfrm>
            <a:off x="6967165" y="5579267"/>
            <a:ext cx="683260" cy="683260"/>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rPr>
              <a:t>04</a:t>
            </a:r>
            <a:endParaRPr lang="en-US" altLang="zh-CN" sz="2800" b="1">
              <a:solidFill>
                <a:schemeClr val="bg1"/>
              </a:solidFill>
              <a:latin typeface="Bahnschrift Light" panose="020B0502040204020203" charset="0"/>
              <a:ea typeface="Arial" panose="020B0604020202020204" pitchFamily="34" charset="0"/>
              <a:cs typeface="Bahnschrift Light" panose="020B0502040204020203" charset="0"/>
            </a:endParaRPr>
          </a:p>
        </p:txBody>
      </p:sp>
      <p:sp>
        <p:nvSpPr>
          <p:cNvPr id="11" name="矩形 10"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639899"/>
            <a:ext cx="2947670" cy="583565"/>
          </a:xfrm>
          <a:prstGeom prst="rect">
            <a:avLst/>
          </a:prstGeom>
        </p:spPr>
        <p:txBody>
          <a:bodyPr wrap="none">
            <a:spAutoFit/>
          </a:bodyPr>
          <a:lstStyle/>
          <a:p>
            <a:r>
              <a:rPr lang="en-IN" altLang="zh-CN" sz="3200" b="1">
                <a:solidFill>
                  <a:schemeClr val="accent1">
                    <a:lumMod val="75000"/>
                  </a:schemeClr>
                </a:solidFill>
                <a:latin typeface="Bahnschrift Light" panose="020B0502040204020203" charset="0"/>
                <a:ea typeface="+mj-ea"/>
                <a:cs typeface="Bahnschrift Light" panose="020B0502040204020203" charset="0"/>
                <a:sym typeface="+mn-lt"/>
              </a:rPr>
              <a:t>INTRODUCTION</a:t>
            </a:r>
            <a:endParaRPr lang="en-IN" altLang="zh-CN" sz="3200" b="1">
              <a:solidFill>
                <a:schemeClr val="accent1">
                  <a:lumMod val="75000"/>
                </a:schemeClr>
              </a:solidFill>
              <a:latin typeface="Bahnschrift Light" panose="020B0502040204020203" charset="0"/>
              <a:ea typeface="+mj-ea"/>
              <a:cs typeface="Bahnschrift Light" panose="020B0502040204020203" charset="0"/>
              <a:sym typeface="+mn-lt"/>
            </a:endParaRPr>
          </a:p>
        </p:txBody>
      </p:sp>
      <p:sp>
        <p:nvSpPr>
          <p:cNvPr id="12" name="矩形 1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2196693"/>
            <a:ext cx="2169160" cy="583565"/>
          </a:xfrm>
          <a:prstGeom prst="rect">
            <a:avLst/>
          </a:prstGeom>
        </p:spPr>
        <p:txBody>
          <a:bodyPr wrap="none">
            <a:spAutoFit/>
          </a:bodyPr>
          <a:lstStyle/>
          <a:p>
            <a:r>
              <a:rPr lang="en-US" altLang="en-IN" sz="3200" b="1">
                <a:solidFill>
                  <a:schemeClr val="accent1">
                    <a:lumMod val="75000"/>
                  </a:schemeClr>
                </a:solidFill>
                <a:latin typeface="Bahnschrift Light" panose="020B0502040204020203" charset="0"/>
                <a:ea typeface="+mj-ea"/>
                <a:cs typeface="Bahnschrift Light" panose="020B0502040204020203" charset="0"/>
                <a:sym typeface="+mn-lt"/>
              </a:rPr>
              <a:t>MODELING</a:t>
            </a:r>
            <a:endParaRPr lang="en-US" altLang="en-IN" sz="3200" b="1">
              <a:solidFill>
                <a:schemeClr val="accent1">
                  <a:lumMod val="75000"/>
                </a:schemeClr>
              </a:solidFill>
              <a:latin typeface="Bahnschrift Light" panose="020B0502040204020203" charset="0"/>
              <a:ea typeface="+mj-ea"/>
              <a:cs typeface="Bahnschrift Light" panose="020B0502040204020203" charset="0"/>
              <a:sym typeface="+mn-lt"/>
            </a:endParaRPr>
          </a:p>
        </p:txBody>
      </p:sp>
      <p:sp>
        <p:nvSpPr>
          <p:cNvPr id="13" name="矩形 12"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803" y="3914350"/>
            <a:ext cx="4298315" cy="583565"/>
          </a:xfrm>
          <a:prstGeom prst="rect">
            <a:avLst/>
          </a:prstGeom>
        </p:spPr>
        <p:txBody>
          <a:bodyPr wrap="none">
            <a:spAutoFit/>
          </a:bodyPr>
          <a:lstStyle/>
          <a:p>
            <a:pPr algn="l"/>
            <a:r>
              <a:rPr lang="en-IN" altLang="zh-CN" sz="3200" b="1">
                <a:solidFill>
                  <a:schemeClr val="accent1">
                    <a:lumMod val="75000"/>
                  </a:schemeClr>
                </a:solidFill>
                <a:latin typeface="Bahnschrift Light" panose="020B0502040204020203" charset="0"/>
                <a:ea typeface="+mj-ea"/>
                <a:cs typeface="Bahnschrift Light" panose="020B0502040204020203" charset="0"/>
                <a:sym typeface="+mn-lt"/>
              </a:rPr>
              <a:t>EVALUATION METRICS</a:t>
            </a:r>
            <a:endParaRPr lang="en-IN" altLang="zh-CN" sz="3200" b="1">
              <a:solidFill>
                <a:schemeClr val="accent1">
                  <a:lumMod val="75000"/>
                </a:schemeClr>
              </a:solidFill>
              <a:latin typeface="Bahnschrift Light" panose="020B0502040204020203" charset="0"/>
              <a:ea typeface="+mj-ea"/>
              <a:cs typeface="Bahnschrift Light" panose="020B0502040204020203" charset="0"/>
              <a:sym typeface="+mn-lt"/>
            </a:endParaRPr>
          </a:p>
        </p:txBody>
      </p:sp>
      <p:sp>
        <p:nvSpPr>
          <p:cNvPr id="14" name="矩形 1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825740" y="5321300"/>
            <a:ext cx="3971290" cy="1198880"/>
          </a:xfrm>
          <a:prstGeom prst="rect">
            <a:avLst/>
          </a:prstGeom>
        </p:spPr>
        <p:txBody>
          <a:bodyPr wrap="square">
            <a:spAutoFit/>
          </a:bodyPr>
          <a:lstStyle/>
          <a:p>
            <a:pPr algn="l"/>
            <a:r>
              <a:rPr lang="en-US" altLang="en-IN" sz="3600" b="1">
                <a:solidFill>
                  <a:schemeClr val="accent1">
                    <a:lumMod val="75000"/>
                  </a:schemeClr>
                </a:solidFill>
                <a:latin typeface="Bahnschrift Light" panose="020B0502040204020203" charset="0"/>
                <a:ea typeface="+mj-ea"/>
                <a:cs typeface="Bahnschrift Light" panose="020B0502040204020203" charset="0"/>
                <a:sym typeface="+mn-lt"/>
              </a:rPr>
              <a:t>RESULTS and </a:t>
            </a:r>
            <a:r>
              <a:rPr lang="en-IN" altLang="zh-CN" sz="3600" b="1">
                <a:solidFill>
                  <a:schemeClr val="accent1">
                    <a:lumMod val="75000"/>
                  </a:schemeClr>
                </a:solidFill>
                <a:latin typeface="Bahnschrift Light" panose="020B0502040204020203" charset="0"/>
                <a:ea typeface="+mj-ea"/>
                <a:cs typeface="Bahnschrift Light" panose="020B0502040204020203" charset="0"/>
                <a:sym typeface="+mn-lt"/>
              </a:rPr>
              <a:t>CONCLUSION</a:t>
            </a:r>
            <a:endParaRPr lang="en-IN" altLang="zh-CN" sz="3600" b="1">
              <a:solidFill>
                <a:schemeClr val="accent1">
                  <a:lumMod val="75000"/>
                </a:schemeClr>
              </a:solidFill>
              <a:latin typeface="Bahnschrift Light" panose="020B0502040204020203" charset="0"/>
              <a:ea typeface="+mj-ea"/>
              <a:cs typeface="Bahnschrift Light" panose="020B0502040204020203" charset="0"/>
              <a:sym typeface="+mn-lt"/>
            </a:endParaRPr>
          </a:p>
        </p:txBody>
      </p:sp>
      <p:sp>
        <p:nvSpPr>
          <p:cNvPr id="19" name="文本框 5"/>
          <p:cNvSpPr txBox="1"/>
          <p:nvPr/>
        </p:nvSpPr>
        <p:spPr>
          <a:xfrm>
            <a:off x="341617" y="2960492"/>
            <a:ext cx="3138805" cy="829945"/>
          </a:xfrm>
          <a:prstGeom prst="rect">
            <a:avLst/>
          </a:prstGeom>
          <a:noFill/>
          <a:ln w="9525">
            <a:noFill/>
          </a:ln>
        </p:spPr>
        <p:txBody>
          <a:bodyPr wrap="none">
            <a:spAutoFit/>
          </a:bodyPr>
          <a:lstStyle/>
          <a:p>
            <a:r>
              <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rPr>
              <a:t>CONTENTS</a:t>
            </a:r>
            <a:endParaRPr lang="en-US" altLang="zh-CN" sz="4800" b="1" dirty="0">
              <a:solidFill>
                <a:schemeClr val="bg1"/>
              </a:solidFill>
              <a:latin typeface="Bahnschrift Light" panose="020B0502040204020203" charset="0"/>
              <a:ea typeface="Arial" panose="020B0604020202020204" pitchFamily="34" charset="0"/>
              <a:cs typeface="Bahnschrift Light" panose="020B0502040204020203" charset="0"/>
            </a:endParaRPr>
          </a:p>
        </p:txBody>
      </p:sp>
      <p:cxnSp>
        <p:nvCxnSpPr>
          <p:cNvPr id="3" name="直接连接符 2"/>
          <p:cNvCxnSpPr/>
          <p:nvPr/>
        </p:nvCxnSpPr>
        <p:spPr>
          <a:xfrm>
            <a:off x="478382" y="4164365"/>
            <a:ext cx="442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930650" cy="521970"/>
          </a:xfrm>
          <a:prstGeom prst="rect">
            <a:avLst/>
          </a:prstGeom>
        </p:spPr>
        <p:txBody>
          <a:bodyPr wrap="none">
            <a:spAutoFit/>
          </a:bodyPr>
          <a:lstStyle/>
          <a:p>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EVALUTATION METRICS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a:solidFill>
            <a:schemeClr val="accent1">
              <a:lumMod val="75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l="26421" t="7865" r="41868" b="7865"/>
          <a:stretch>
            <a:fillRect/>
          </a:stretch>
        </p:blipFill>
        <p:spPr>
          <a:xfrm>
            <a:off x="8322365" y="0"/>
            <a:ext cx="3869635" cy="6857999"/>
          </a:xfrm>
          <a:prstGeom prst="rect">
            <a:avLst/>
          </a:prstGeom>
        </p:spPr>
      </p:pic>
      <p:sp>
        <p:nvSpPr>
          <p:cNvPr id="33" name="矩形 32"/>
          <p:cNvSpPr/>
          <p:nvPr/>
        </p:nvSpPr>
        <p:spPr>
          <a:xfrm>
            <a:off x="655320" y="1310640"/>
            <a:ext cx="7160895" cy="2399665"/>
          </a:xfrm>
          <a:prstGeom prst="rect">
            <a:avLst/>
          </a:prstGeom>
        </p:spPr>
        <p:txBody>
          <a:bodyPr wrap="square">
            <a:spAutoFit/>
          </a:bodyPr>
          <a:lstStyle/>
          <a:p>
            <a:pPr>
              <a:lnSpc>
                <a:spcPct val="150000"/>
              </a:lnSpc>
              <a:buClr>
                <a:srgbClr val="E7E6E6">
                  <a:lumMod val="10000"/>
                </a:srgbClr>
              </a:buClr>
            </a:pPr>
            <a:r>
              <a:rPr lang="en-IN" altLang="zh-CN" sz="2000" b="1">
                <a:solidFill>
                  <a:schemeClr val="bg2">
                    <a:lumMod val="25000"/>
                  </a:schemeClr>
                </a:solidFill>
                <a:latin typeface="Trebuchet MS" panose="020B0603020202020204" charset="0"/>
                <a:cs typeface="Trebuchet MS" panose="020B0603020202020204" charset="0"/>
                <a:sym typeface="+mn-lt"/>
              </a:rPr>
              <a:t>Cross Entropy is said to be the total entropy b/w two probability distribution. Moreover,  it builds upon the idea of entropy from Information Theory and calculates the no.of bites required to be transmitted an averge event from one distribution to another.</a:t>
            </a:r>
            <a:endParaRPr lang="en-IN" altLang="zh-CN" sz="2000" b="1">
              <a:solidFill>
                <a:schemeClr val="bg2">
                  <a:lumMod val="25000"/>
                </a:schemeClr>
              </a:solidFill>
              <a:latin typeface="Trebuchet MS" panose="020B0603020202020204" charset="0"/>
              <a:cs typeface="Trebuchet MS" panose="020B0603020202020204" charset="0"/>
              <a:sym typeface="+mn-lt"/>
            </a:endParaRPr>
          </a:p>
        </p:txBody>
      </p:sp>
      <p:sp>
        <p:nvSpPr>
          <p:cNvPr id="5" name="矩形 4"/>
          <p:cNvSpPr/>
          <p:nvPr/>
        </p:nvSpPr>
        <p:spPr>
          <a:xfrm>
            <a:off x="635" y="4055745"/>
            <a:ext cx="8321040" cy="28022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2" algn="l">
              <a:lnSpc>
                <a:spcPct val="150000"/>
              </a:lnSpc>
              <a:buClr>
                <a:srgbClr val="E7E6E6">
                  <a:lumMod val="10000"/>
                </a:srgbClr>
              </a:buClr>
            </a:pPr>
            <a:r>
              <a:rPr lang="en-IN" altLang="zh-CN" sz="2000" b="1">
                <a:solidFill>
                  <a:schemeClr val="bg1"/>
                </a:solidFill>
                <a:latin typeface="Trebuchet MS" panose="020B0603020202020204" charset="0"/>
                <a:cs typeface="Trebuchet MS" panose="020B0603020202020204" charset="0"/>
                <a:sym typeface="+mn-lt"/>
              </a:rPr>
              <a:t>H(P, Q) = -sum x * P(x) * log(Q(x))</a:t>
            </a:r>
            <a:endParaRPr lang="en-IN" altLang="zh-CN" sz="2000" b="1">
              <a:solidFill>
                <a:schemeClr val="bg1"/>
              </a:solidFill>
              <a:latin typeface="Trebuchet MS" panose="020B0603020202020204" charset="0"/>
              <a:cs typeface="Trebuchet MS" panose="020B0603020202020204" charset="0"/>
              <a:sym typeface="+mn-lt"/>
            </a:endParaRPr>
          </a:p>
          <a:p>
            <a:pPr lvl="2" algn="l">
              <a:lnSpc>
                <a:spcPct val="150000"/>
              </a:lnSpc>
              <a:buClr>
                <a:srgbClr val="E7E6E6">
                  <a:lumMod val="10000"/>
                </a:srgbClr>
              </a:buClr>
            </a:pPr>
            <a:endParaRPr lang="zh-CN" altLang="en-US" sz="2000"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 </a:t>
            </a:r>
            <a:r>
              <a:rPr lang="en-IN" altLang="zh-CN" sz="2000" b="1">
                <a:solidFill>
                  <a:schemeClr val="bg1"/>
                </a:solidFill>
                <a:latin typeface="Trebuchet MS" panose="020B0603020202020204" charset="0"/>
                <a:cs typeface="Trebuchet MS" panose="020B0603020202020204" charset="0"/>
                <a:sym typeface="+mn-lt"/>
              </a:rPr>
              <a:t>x: random variable x in X discrete state</a:t>
            </a:r>
            <a:endParaRPr lang="zh-CN" altLang="en-US" sz="2000" b="1">
              <a:solidFill>
                <a:schemeClr val="bg1"/>
              </a:solidFill>
              <a:latin typeface="Trebuchet MS" panose="020B0603020202020204" charset="0"/>
              <a:cs typeface="Trebuchet MS" panose="020B0603020202020204" charset="0"/>
              <a:sym typeface="+mn-lt"/>
            </a:endParaRPr>
          </a:p>
          <a:p>
            <a:pPr algn="ctr">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P(x)</a:t>
            </a: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probability of event x in target distribution P</a:t>
            </a:r>
            <a:endParaRPr lang="zh-CN" altLang="en-US" sz="2000" b="1">
              <a:solidFill>
                <a:schemeClr val="bg1"/>
              </a:solidFill>
              <a:latin typeface="Trebuchet MS" panose="020B0603020202020204" charset="0"/>
              <a:cs typeface="Trebuchet MS" panose="020B0603020202020204" charset="0"/>
              <a:sym typeface="+mn-lt"/>
            </a:endParaRPr>
          </a:p>
          <a:p>
            <a:pPr algn="l">
              <a:lnSpc>
                <a:spcPct val="150000"/>
              </a:lnSpc>
              <a:buClr>
                <a:srgbClr val="E7E6E6">
                  <a:lumMod val="10000"/>
                </a:srgbClr>
              </a:buClr>
            </a:pPr>
            <a:r>
              <a:rPr lang="zh-CN" altLang="en-US" sz="2000" b="1">
                <a:solidFill>
                  <a:schemeClr val="bg1"/>
                </a:solidFill>
                <a:latin typeface="Trebuchet MS" panose="020B0603020202020204" charset="0"/>
                <a:cs typeface="Trebuchet MS" panose="020B0603020202020204" charset="0"/>
                <a:sym typeface="+mn-lt"/>
              </a:rPr>
              <a:t>                       </a:t>
            </a:r>
            <a:r>
              <a:rPr lang="en-IN" altLang="zh-CN" sz="2000" b="1">
                <a:solidFill>
                  <a:schemeClr val="bg1"/>
                </a:solidFill>
                <a:latin typeface="Trebuchet MS" panose="020B0603020202020204" charset="0"/>
                <a:cs typeface="Trebuchet MS" panose="020B0603020202020204" charset="0"/>
                <a:sym typeface="+mn-lt"/>
              </a:rPr>
              <a:t>P</a:t>
            </a:r>
            <a:r>
              <a:rPr lang="zh-CN" altLang="en-US" sz="2000" b="1">
                <a:solidFill>
                  <a:schemeClr val="bg1"/>
                </a:solidFill>
                <a:latin typeface="Trebuchet MS" panose="020B0603020202020204" charset="0"/>
                <a:cs typeface="Trebuchet MS" panose="020B0603020202020204" charset="0"/>
                <a:sym typeface="+mn-lt"/>
              </a:rPr>
              <a:t>(Q): </a:t>
            </a:r>
            <a:r>
              <a:rPr lang="en-IN" altLang="zh-CN" sz="2000" b="1">
                <a:solidFill>
                  <a:schemeClr val="bg1"/>
                </a:solidFill>
                <a:latin typeface="Trebuchet MS" panose="020B0603020202020204" charset="0"/>
                <a:cs typeface="Trebuchet MS" panose="020B0603020202020204" charset="0"/>
                <a:sym typeface="+mn-lt"/>
              </a:rPr>
              <a:t>probability of event x in Q</a:t>
            </a:r>
            <a:r>
              <a:rPr lang="zh-CN" altLang="en-US" sz="2000" b="1">
                <a:solidFill>
                  <a:schemeClr val="bg1"/>
                </a:solidFill>
                <a:latin typeface="Trebuchet MS" panose="020B0603020202020204" charset="0"/>
                <a:cs typeface="Trebuchet MS" panose="020B0603020202020204" charset="0"/>
                <a:sym typeface="+mn-lt"/>
              </a:rPr>
              <a:t> }</a:t>
            </a:r>
            <a:endParaRPr lang="zh-CN" altLang="en-US" sz="2000" b="1">
              <a:solidFill>
                <a:schemeClr val="bg1"/>
              </a:solidFill>
              <a:latin typeface="Trebuchet MS" panose="020B0603020202020204" charset="0"/>
              <a:cs typeface="Trebuchet MS" panose="020B0603020202020204" charset="0"/>
              <a:sym typeface="+mn-lt"/>
            </a:endParaRPr>
          </a:p>
        </p:txBody>
      </p:sp>
      <p:sp>
        <p:nvSpPr>
          <p:cNvPr id="6" name="Text Box 5"/>
          <p:cNvSpPr txBox="1"/>
          <p:nvPr/>
        </p:nvSpPr>
        <p:spPr>
          <a:xfrm>
            <a:off x="999490" y="683260"/>
            <a:ext cx="1922145" cy="368300"/>
          </a:xfrm>
          <a:prstGeom prst="rect">
            <a:avLst/>
          </a:prstGeom>
          <a:noFill/>
        </p:spPr>
        <p:txBody>
          <a:bodyPr wrap="none" rtlCol="0" anchor="t">
            <a:spAutoFit/>
          </a:bodyPr>
          <a:p>
            <a:r>
              <a:rPr lang="en-IN" b="1">
                <a:solidFill>
                  <a:schemeClr val="bg2">
                    <a:lumMod val="25000"/>
                  </a:schemeClr>
                </a:solidFill>
                <a:latin typeface="Trebuchet MS" panose="020B0603020202020204" charset="0"/>
                <a:cs typeface="Trebuchet MS" panose="020B0603020202020204" charset="0"/>
                <a:sym typeface="+mn-ea"/>
              </a:rPr>
              <a:t>CROSS ENTROPY</a:t>
            </a:r>
            <a:endParaRPr lang="en-IN" b="1">
              <a:solidFill>
                <a:schemeClr val="bg2">
                  <a:lumMod val="25000"/>
                </a:schemeClr>
              </a:solidFill>
              <a:latin typeface="Trebuchet MS" panose="020B0603020202020204" charset="0"/>
              <a:cs typeface="Trebuchet MS" panose="020B060302020202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795" y="0"/>
            <a:ext cx="7416165"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09245" y="355600"/>
            <a:ext cx="4424680" cy="1753235"/>
          </a:xfrm>
          <a:prstGeom prst="rect">
            <a:avLst/>
          </a:prstGeom>
          <a:noFill/>
        </p:spPr>
        <p:txBody>
          <a:bodyPr wrap="square" rtlCol="0">
            <a:spAutoFit/>
          </a:bodyPr>
          <a:lstStyle/>
          <a:p>
            <a:r>
              <a:rPr lang="en-IN" altLang="zh-CN" sz="5400" b="1">
                <a:solidFill>
                  <a:schemeClr val="bg1"/>
                </a:solidFill>
                <a:latin typeface="Trebuchet MS" panose="020B0603020202020204" charset="0"/>
                <a:ea typeface="+mj-ea"/>
                <a:cs typeface="Trebuchet MS" panose="020B0603020202020204" charset="0"/>
              </a:rPr>
              <a:t>CONFUSION MATRIX</a:t>
            </a:r>
            <a:endParaRPr lang="en-IN" altLang="zh-CN" sz="54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09245" y="2332355"/>
            <a:ext cx="6729095" cy="4246245"/>
          </a:xfrm>
          <a:prstGeom prst="rect">
            <a:avLst/>
          </a:prstGeom>
        </p:spPr>
        <p:txBody>
          <a:bodyPr wrap="square">
            <a:spAutoFit/>
          </a:bodyPr>
          <a:lstStyle/>
          <a:p>
            <a:pPr lvl="0" algn="just" fontAlgn="base">
              <a:lnSpc>
                <a:spcPct val="150000"/>
              </a:lnSpc>
              <a:spcBef>
                <a:spcPct val="0"/>
              </a:spcBef>
              <a:spcAft>
                <a:spcPct val="0"/>
              </a:spcAft>
            </a:pPr>
            <a:r>
              <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 confusion matrix is a table that is often used to describe the performance of a classification model (or “classifier”) on a set of test data for which the true values are known. It allows the visualization of the performance of an algorithm.</a:t>
            </a:r>
            <a:endPar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r>
              <a:rPr lang="en-US" altLang="zh-CN"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 confusion matrix is an N X N matrix, where N is the number of classes being predicted. For the problem in hand, we have N=2, and hence we get a 2 X 2 matrix</a:t>
            </a:r>
            <a:r>
              <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t>
            </a: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endParaRPr lang="en-IN" altLang="en-US" b="1">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7" name="Content Placeholder 6"/>
          <p:cNvPicPr>
            <a:picLocks noChangeAspect="1"/>
          </p:cNvPicPr>
          <p:nvPr>
            <p:ph idx="1"/>
          </p:nvPr>
        </p:nvPicPr>
        <p:blipFill>
          <a:blip r:embed="rId1"/>
          <a:stretch>
            <a:fillRect/>
          </a:stretch>
        </p:blipFill>
        <p:spPr>
          <a:xfrm>
            <a:off x="299085" y="234950"/>
            <a:ext cx="11593830" cy="6308725"/>
          </a:xfrm>
          <a:prstGeom prst="rect">
            <a:avLst/>
          </a:prstGeom>
          <a:ln w="38100">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pic>
        <p:nvPicPr>
          <p:cNvPr id="2" name="Picture 1" descr="EvaluationMetrics"/>
          <p:cNvPicPr>
            <a:picLocks noChangeAspect="1"/>
          </p:cNvPicPr>
          <p:nvPr/>
        </p:nvPicPr>
        <p:blipFill>
          <a:blip r:embed="rId2"/>
          <a:stretch>
            <a:fillRect/>
          </a:stretch>
        </p:blipFill>
        <p:spPr>
          <a:xfrm>
            <a:off x="70485" y="54610"/>
            <a:ext cx="6801485" cy="6748780"/>
          </a:xfrm>
          <a:prstGeom prst="rect">
            <a:avLst/>
          </a:prstGeom>
          <a:ln w="38100">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MATRICS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44072" y="23514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8632474" y="1811217"/>
            <a:ext cx="3325063" cy="4523105"/>
          </a:xfrm>
          <a:prstGeom prst="rect">
            <a:avLst/>
          </a:prstGeom>
        </p:spPr>
        <p:txBody>
          <a:bodyPr wrap="square">
            <a:spAutoFit/>
          </a:bodyPr>
          <a:lstStyle/>
          <a:p>
            <a:pPr>
              <a:lnSpc>
                <a:spcPct val="150000"/>
              </a:lnSpc>
              <a:buClr>
                <a:srgbClr val="E7E6E6">
                  <a:lumMod val="10000"/>
                </a:srgbClr>
              </a:buClr>
            </a:pPr>
            <a:r>
              <a:rPr lang="zh-CN" altLang="en-US" sz="1600" b="1">
                <a:solidFill>
                  <a:schemeClr val="bg2">
                    <a:lumMod val="25000"/>
                  </a:schemeClr>
                </a:solidFill>
                <a:latin typeface="Trebuchet MS" panose="020B0603020202020204" charset="0"/>
                <a:cs typeface="Trebuchet MS" panose="020B0603020202020204" charset="0"/>
                <a:sym typeface="+mn-lt"/>
              </a:rPr>
              <a:t>In statistical analysis of binary classification, the F1 score (also F-score or F-measure) is a measure of a test's accuracy. The traditional F-measure or balanced F-score (F1 score) is the harmonic mean of precision and recall:</a:t>
            </a:r>
            <a:endParaRPr lang="zh-CN" altLang="en-US" sz="1600" b="1">
              <a:solidFill>
                <a:schemeClr val="bg2">
                  <a:lumMod val="25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endParaRPr lang="zh-CN" altLang="en-US" sz="1600" b="1">
              <a:solidFill>
                <a:schemeClr val="bg2">
                  <a:lumMod val="25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2">
                    <a:lumMod val="25000"/>
                  </a:schemeClr>
                </a:solidFill>
                <a:latin typeface="Trebuchet MS" panose="020B0603020202020204" charset="0"/>
                <a:cs typeface="Trebuchet MS" panose="020B0603020202020204" charset="0"/>
                <a:sym typeface="+mn-lt"/>
              </a:rPr>
              <a:t>F1:   2/ (recall</a:t>
            </a:r>
            <a:r>
              <a:rPr lang="en-IN" altLang="zh-CN" sz="1600" b="1" baseline="30000">
                <a:solidFill>
                  <a:schemeClr val="bg2">
                    <a:lumMod val="25000"/>
                  </a:schemeClr>
                </a:solidFill>
                <a:latin typeface="Trebuchet MS" panose="020B0603020202020204" charset="0"/>
                <a:cs typeface="Trebuchet MS" panose="020B0603020202020204" charset="0"/>
                <a:sym typeface="+mn-lt"/>
              </a:rPr>
              <a:t>-1 </a:t>
            </a:r>
            <a:r>
              <a:rPr lang="en-IN" altLang="zh-CN" sz="1600" b="1">
                <a:solidFill>
                  <a:schemeClr val="bg2">
                    <a:lumMod val="25000"/>
                  </a:schemeClr>
                </a:solidFill>
                <a:latin typeface="Trebuchet MS" panose="020B0603020202020204" charset="0"/>
                <a:cs typeface="Trebuchet MS" panose="020B0603020202020204" charset="0"/>
                <a:sym typeface="+mn-lt"/>
              </a:rPr>
              <a:t>+ precision</a:t>
            </a:r>
            <a:r>
              <a:rPr lang="en-IN" altLang="zh-CN" sz="1600" b="1" baseline="30000">
                <a:solidFill>
                  <a:schemeClr val="bg2">
                    <a:lumMod val="25000"/>
                  </a:schemeClr>
                </a:solidFill>
                <a:latin typeface="Trebuchet MS" panose="020B0603020202020204" charset="0"/>
                <a:cs typeface="Trebuchet MS" panose="020B0603020202020204" charset="0"/>
                <a:sym typeface="+mn-lt"/>
              </a:rPr>
              <a:t>-1</a:t>
            </a:r>
            <a:r>
              <a:rPr lang="en-IN" altLang="zh-CN" sz="1600" b="1">
                <a:solidFill>
                  <a:schemeClr val="bg2">
                    <a:lumMod val="25000"/>
                  </a:schemeClr>
                </a:solidFill>
                <a:latin typeface="Trebuchet MS" panose="020B0603020202020204" charset="0"/>
                <a:cs typeface="Trebuchet MS" panose="020B0603020202020204" charset="0"/>
                <a:sym typeface="+mn-lt"/>
              </a:rPr>
              <a:t>) </a:t>
            </a:r>
            <a:endParaRPr lang="en-IN" altLang="zh-CN" sz="1600" b="1">
              <a:solidFill>
                <a:schemeClr val="bg2">
                  <a:lumMod val="25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2">
                    <a:lumMod val="25000"/>
                  </a:schemeClr>
                </a:solidFill>
                <a:latin typeface="Trebuchet MS" panose="020B0603020202020204" charset="0"/>
                <a:cs typeface="Trebuchet MS" panose="020B0603020202020204" charset="0"/>
                <a:sym typeface="+mn-lt"/>
              </a:rPr>
              <a:t>F1:   2*(</a:t>
            </a:r>
            <a:r>
              <a:rPr lang="en-IN" altLang="zh-CN" sz="1600" b="1" u="sng">
                <a:solidFill>
                  <a:schemeClr val="bg2">
                    <a:lumMod val="25000"/>
                  </a:schemeClr>
                </a:solidFill>
                <a:latin typeface="Trebuchet MS" panose="020B0603020202020204" charset="0"/>
                <a:cs typeface="Trebuchet MS" panose="020B0603020202020204" charset="0"/>
                <a:sym typeface="+mn-lt"/>
              </a:rPr>
              <a:t>recall.precision)</a:t>
            </a:r>
            <a:endParaRPr lang="en-IN" altLang="zh-CN" sz="1600" b="1">
              <a:solidFill>
                <a:schemeClr val="bg2">
                  <a:lumMod val="25000"/>
                </a:schemeClr>
              </a:solidFill>
              <a:latin typeface="Trebuchet MS" panose="020B0603020202020204" charset="0"/>
              <a:cs typeface="Trebuchet MS" panose="020B0603020202020204" charset="0"/>
              <a:sym typeface="+mn-lt"/>
            </a:endParaRPr>
          </a:p>
          <a:p>
            <a:pPr>
              <a:lnSpc>
                <a:spcPct val="150000"/>
              </a:lnSpc>
              <a:buClr>
                <a:srgbClr val="E7E6E6">
                  <a:lumMod val="10000"/>
                </a:srgbClr>
              </a:buClr>
            </a:pPr>
            <a:r>
              <a:rPr lang="en-IN" altLang="zh-CN" sz="1600" b="1">
                <a:solidFill>
                  <a:schemeClr val="bg2">
                    <a:lumMod val="25000"/>
                  </a:schemeClr>
                </a:solidFill>
                <a:latin typeface="Trebuchet MS" panose="020B0603020202020204" charset="0"/>
                <a:cs typeface="Trebuchet MS" panose="020B0603020202020204" charset="0"/>
                <a:sym typeface="+mn-lt"/>
              </a:rPr>
              <a:t>           (recall + precsion)</a:t>
            </a:r>
            <a:endParaRPr lang="en-IN" altLang="zh-CN" sz="1600" b="1">
              <a:solidFill>
                <a:schemeClr val="bg2">
                  <a:lumMod val="25000"/>
                </a:schemeClr>
              </a:solidFill>
              <a:latin typeface="Trebuchet MS" panose="020B0603020202020204" charset="0"/>
              <a:cs typeface="Trebuchet MS" panose="020B0603020202020204" charset="0"/>
              <a:sym typeface="+mn-lt"/>
            </a:endParaRPr>
          </a:p>
        </p:txBody>
      </p:sp>
      <p:sp>
        <p:nvSpPr>
          <p:cNvPr id="23" name="矩形 22"/>
          <p:cNvSpPr/>
          <p:nvPr/>
        </p:nvSpPr>
        <p:spPr>
          <a:xfrm>
            <a:off x="8632474" y="1036948"/>
            <a:ext cx="2028825" cy="583565"/>
          </a:xfrm>
          <a:prstGeom prst="rect">
            <a:avLst/>
          </a:prstGeom>
        </p:spPr>
        <p:txBody>
          <a:bodyPr wrap="none">
            <a:spAutoFit/>
          </a:bodyPr>
          <a:lstStyle/>
          <a:p>
            <a:r>
              <a:rPr lang="en-IN" altLang="zh-CN" sz="3200" b="1">
                <a:solidFill>
                  <a:schemeClr val="accent1">
                    <a:lumMod val="75000"/>
                  </a:schemeClr>
                </a:solidFill>
                <a:latin typeface="Trebuchet MS" panose="020B0603020202020204" charset="0"/>
                <a:ea typeface="+mj-ea"/>
                <a:cs typeface="Trebuchet MS" panose="020B0603020202020204" charset="0"/>
                <a:sym typeface="+mn-lt"/>
              </a:rPr>
              <a:t>F1-SCORE</a:t>
            </a:r>
            <a:endParaRPr lang="en-IN" altLang="zh-CN" sz="3200" b="1">
              <a:solidFill>
                <a:schemeClr val="accent1">
                  <a:lumMod val="75000"/>
                </a:schemeClr>
              </a:solidFill>
              <a:latin typeface="Trebuchet MS" panose="020B0603020202020204" charset="0"/>
              <a:ea typeface="+mj-ea"/>
              <a:cs typeface="Trebuchet MS" panose="020B0603020202020204" charset="0"/>
              <a:sym typeface="+mn-lt"/>
            </a:endParaRPr>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l="16672" r="16672"/>
          <a:stretch>
            <a:fillRect/>
          </a:stretch>
        </p:blipFill>
        <p:spPr>
          <a:xfrm>
            <a:off x="3526790" y="1316355"/>
            <a:ext cx="4695825" cy="4898390"/>
          </a:xfrm>
          <a:prstGeom prst="rect">
            <a:avLst/>
          </a:prstGeom>
        </p:spPr>
      </p:pic>
      <p:pic>
        <p:nvPicPr>
          <p:cNvPr id="4" name="Content Placeholder 3"/>
          <p:cNvPicPr>
            <a:picLocks noChangeAspect="1"/>
          </p:cNvPicPr>
          <p:nvPr>
            <p:ph idx="1"/>
          </p:nvPr>
        </p:nvPicPr>
        <p:blipFill>
          <a:blip r:embed="rId2"/>
          <a:stretch>
            <a:fillRect/>
          </a:stretch>
        </p:blipFill>
        <p:spPr>
          <a:xfrm>
            <a:off x="839470" y="1316355"/>
            <a:ext cx="2687320" cy="4883150"/>
          </a:xfrm>
          <a:prstGeom prst="rect">
            <a:avLst/>
          </a:prstGeom>
          <a:ln w="38100">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rgbClr val="6496A4"/>
                </a:solidFill>
                <a:latin typeface="Trebuchet MS" panose="020B0603020202020204" charset="0"/>
                <a:ea typeface="+mj-ea"/>
                <a:cs typeface="Trebuchet MS" panose="020B0603020202020204" charset="0"/>
                <a:sym typeface="+mn-lt"/>
              </a:rPr>
              <a:t>EVALUATION MATRICS</a:t>
            </a:r>
            <a:endParaRPr lang="en-IN" altLang="zh-CN" sz="2800" b="1">
              <a:solidFill>
                <a:srgbClr val="6496A4"/>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58677" y="310072"/>
            <a:ext cx="695716" cy="634685"/>
            <a:chOff x="8098971" y="442127"/>
            <a:chExt cx="625304" cy="570450"/>
          </a:xfrm>
        </p:grpSpPr>
        <p:sp>
          <p:nvSpPr>
            <p:cNvPr id="26" name="矩形 25"/>
            <p:cNvSpPr/>
            <p:nvPr/>
          </p:nvSpPr>
          <p:spPr>
            <a:xfrm>
              <a:off x="8391279" y="679581"/>
              <a:ext cx="332996" cy="3329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38509" y="683253"/>
            <a:ext cx="1792605" cy="460375"/>
          </a:xfrm>
          <a:prstGeom prst="rect">
            <a:avLst/>
          </a:prstGeom>
        </p:spPr>
        <p:txBody>
          <a:bodyPr wrap="none">
            <a:spAutoFit/>
          </a:bodyPr>
          <a:lstStyle/>
          <a:p>
            <a:r>
              <a:rPr lang="en-IN" altLang="zh-CN" sz="2400" b="1">
                <a:solidFill>
                  <a:schemeClr val="bg2">
                    <a:lumMod val="25000"/>
                  </a:schemeClr>
                </a:solidFill>
                <a:latin typeface="Trebuchet MS" panose="020B0603020202020204" charset="0"/>
                <a:ea typeface="+mj-ea"/>
                <a:cs typeface="Trebuchet MS" panose="020B0603020202020204" charset="0"/>
                <a:sym typeface="+mn-lt"/>
              </a:rPr>
              <a:t>ROC CURVE</a:t>
            </a:r>
            <a:endParaRPr lang="en-IN" altLang="zh-CN" sz="2400" b="1">
              <a:solidFill>
                <a:schemeClr val="bg2">
                  <a:lumMod val="25000"/>
                </a:schemeClr>
              </a:solidFill>
              <a:latin typeface="Trebuchet MS" panose="020B0603020202020204" charset="0"/>
              <a:ea typeface="+mj-ea"/>
              <a:cs typeface="Trebuchet MS" panose="020B0603020202020204" charset="0"/>
              <a:sym typeface="+mn-lt"/>
            </a:endParaRPr>
          </a:p>
        </p:txBody>
      </p:sp>
      <p:sp>
        <p:nvSpPr>
          <p:cNvPr id="5" name="Content Placeholder 4"/>
          <p:cNvSpPr/>
          <p:nvPr>
            <p:ph sz="half" idx="1"/>
          </p:nvPr>
        </p:nvSpPr>
        <p:spPr>
          <a:xfrm>
            <a:off x="669290" y="1570990"/>
            <a:ext cx="5350510" cy="4606290"/>
          </a:xfrm>
        </p:spPr>
        <p:txBody>
          <a:bodyPr>
            <a:noAutofit/>
          </a:bodyPr>
          <a:p>
            <a:pPr marL="0" indent="0" algn="just">
              <a:buNone/>
            </a:pPr>
            <a:endParaRPr lang="en-US" sz="1800" b="1">
              <a:solidFill>
                <a:schemeClr val="bg2">
                  <a:lumMod val="25000"/>
                </a:schemeClr>
              </a:solidFill>
              <a:latin typeface="Trebuchet MS" panose="020B0603020202020204" charset="0"/>
              <a:cs typeface="Trebuchet MS" panose="020B0603020202020204" charset="0"/>
            </a:endParaRPr>
          </a:p>
          <a:p>
            <a:pPr marL="0" indent="0" algn="just">
              <a:buNone/>
            </a:pPr>
            <a:r>
              <a:rPr lang="en-US" sz="1800" b="1">
                <a:solidFill>
                  <a:schemeClr val="bg2">
                    <a:lumMod val="25000"/>
                  </a:schemeClr>
                </a:solidFill>
                <a:latin typeface="Trebuchet MS" panose="020B0603020202020204" charset="0"/>
                <a:cs typeface="Trebuchet MS" panose="020B0603020202020204" charset="0"/>
              </a:rPr>
              <a:t>A useful tool when predicting the probability of a binary outcome is the Receiver Operating Characteristic curve, or ROC curve. </a:t>
            </a:r>
            <a:endParaRPr lang="en-US" sz="1800" b="1">
              <a:solidFill>
                <a:schemeClr val="bg2">
                  <a:lumMod val="25000"/>
                </a:schemeClr>
              </a:solidFill>
              <a:latin typeface="Trebuchet MS" panose="020B0603020202020204" charset="0"/>
              <a:cs typeface="Trebuchet MS" panose="020B0603020202020204" charset="0"/>
            </a:endParaRPr>
          </a:p>
          <a:p>
            <a:pPr marL="0" indent="0" algn="just">
              <a:buNone/>
            </a:pPr>
            <a:endParaRPr lang="en-US" sz="1800" b="1">
              <a:solidFill>
                <a:schemeClr val="bg2">
                  <a:lumMod val="25000"/>
                </a:schemeClr>
              </a:solidFill>
              <a:latin typeface="Trebuchet MS" panose="020B0603020202020204" charset="0"/>
              <a:cs typeface="Trebuchet MS" panose="020B0603020202020204" charset="0"/>
            </a:endParaRPr>
          </a:p>
          <a:p>
            <a:pPr marL="0" indent="0" algn="just">
              <a:buNone/>
            </a:pPr>
            <a:r>
              <a:rPr lang="en-US" sz="1800" b="1">
                <a:solidFill>
                  <a:schemeClr val="bg2">
                    <a:lumMod val="25000"/>
                  </a:schemeClr>
                </a:solidFill>
                <a:latin typeface="Trebuchet MS" panose="020B0603020202020204" charset="0"/>
                <a:cs typeface="Trebuchet MS" panose="020B0603020202020204" charset="0"/>
              </a:rPr>
              <a:t>It is a plot of the false positive rate (x-axis) versus the true positive rate (y-axis) for a number of different candidate threshold values between 0.0 and 1.0</a:t>
            </a:r>
            <a:r>
              <a:rPr lang="en-IN" altLang="en-US" sz="1800" b="1">
                <a:solidFill>
                  <a:schemeClr val="bg2">
                    <a:lumMod val="25000"/>
                  </a:schemeClr>
                </a:solidFill>
                <a:latin typeface="Trebuchet MS" panose="020B0603020202020204" charset="0"/>
                <a:cs typeface="Trebuchet MS" panose="020B0603020202020204" charset="0"/>
              </a:rPr>
              <a:t>.</a:t>
            </a:r>
            <a:endParaRPr lang="en-IN" altLang="en-US" sz="1800" b="1">
              <a:solidFill>
                <a:schemeClr val="bg2">
                  <a:lumMod val="25000"/>
                </a:schemeClr>
              </a:solidFill>
              <a:latin typeface="Trebuchet MS" panose="020B0603020202020204" charset="0"/>
              <a:cs typeface="Trebuchet MS" panose="020B0603020202020204" charset="0"/>
            </a:endParaRPr>
          </a:p>
          <a:p>
            <a:pPr marL="0" indent="0" algn="just">
              <a:buNone/>
            </a:pPr>
            <a:endParaRPr lang="en-IN" altLang="en-US" sz="1800" b="1">
              <a:solidFill>
                <a:schemeClr val="bg2">
                  <a:lumMod val="25000"/>
                </a:schemeClr>
              </a:solidFill>
              <a:latin typeface="Trebuchet MS" panose="020B0603020202020204" charset="0"/>
              <a:cs typeface="Trebuchet MS" panose="020B0603020202020204" charset="0"/>
            </a:endParaRPr>
          </a:p>
          <a:p>
            <a:pPr marL="0" indent="0" algn="just">
              <a:buNone/>
            </a:pPr>
            <a:r>
              <a:rPr lang="en-IN" altLang="en-US" sz="1800" b="1">
                <a:solidFill>
                  <a:schemeClr val="bg2">
                    <a:lumMod val="25000"/>
                  </a:schemeClr>
                </a:solidFill>
                <a:latin typeface="Trebuchet MS" panose="020B0603020202020204" charset="0"/>
                <a:cs typeface="Trebuchet MS" panose="020B0603020202020204" charset="0"/>
              </a:rPr>
              <a:t>The true positive rate is calculated as the number of true positives divided by the sum of the number of true positives and the number of false negatives. It describes how good the model is at predicting the positive class when the actual outcome is positive.</a:t>
            </a:r>
            <a:endParaRPr lang="en-IN" altLang="en-US" sz="1800" b="1">
              <a:solidFill>
                <a:schemeClr val="bg2">
                  <a:lumMod val="25000"/>
                </a:schemeClr>
              </a:solidFill>
              <a:latin typeface="Trebuchet MS" panose="020B0603020202020204" charset="0"/>
              <a:cs typeface="Trebuchet MS" panose="020B0603020202020204" charset="0"/>
            </a:endParaRPr>
          </a:p>
        </p:txBody>
      </p:sp>
      <p:pic>
        <p:nvPicPr>
          <p:cNvPr id="6" name="Content Placeholder 5"/>
          <p:cNvPicPr>
            <a:picLocks noChangeAspect="1"/>
          </p:cNvPicPr>
          <p:nvPr>
            <p:ph sz="half" idx="2"/>
          </p:nvPr>
        </p:nvPicPr>
        <p:blipFill>
          <a:blip r:embed="rId1"/>
          <a:stretch>
            <a:fillRect/>
          </a:stretch>
        </p:blipFill>
        <p:spPr>
          <a:xfrm>
            <a:off x="6411595" y="1872615"/>
            <a:ext cx="5181600" cy="42583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850835" y="161360"/>
            <a:ext cx="3735705" cy="521970"/>
          </a:xfrm>
          <a:prstGeom prst="rect">
            <a:avLst/>
          </a:prstGeom>
        </p:spPr>
        <p:txBody>
          <a:bodyPr wrap="none">
            <a:spAutoFit/>
          </a:bodyPr>
          <a:lstStyle/>
          <a:p>
            <a:r>
              <a:rPr lang="en-IN" altLang="zh-CN" sz="2800" b="1">
                <a:solidFill>
                  <a:schemeClr val="accent1">
                    <a:lumMod val="75000"/>
                  </a:schemeClr>
                </a:solidFill>
                <a:latin typeface="Trebuchet MS" panose="020B0603020202020204" charset="0"/>
                <a:ea typeface="+mj-ea"/>
                <a:cs typeface="Trebuchet MS" panose="020B0603020202020204" charset="0"/>
                <a:sym typeface="+mn-lt"/>
              </a:rPr>
              <a:t>EVALUATION MATRICS</a:t>
            </a:r>
            <a:endParaRPr lang="en-IN" altLang="zh-CN" sz="2800" b="1">
              <a:solidFill>
                <a:schemeClr val="accent1">
                  <a:lumMod val="75000"/>
                </a:schemeClr>
              </a:solidFill>
              <a:latin typeface="Trebuchet MS" panose="020B0603020202020204" charset="0"/>
              <a:ea typeface="+mj-ea"/>
              <a:cs typeface="Trebuchet MS" panose="020B0603020202020204" charset="0"/>
              <a:sym typeface="+mn-lt"/>
            </a:endParaRPr>
          </a:p>
        </p:txBody>
      </p:sp>
      <p:grpSp>
        <p:nvGrpSpPr>
          <p:cNvPr id="3" name="组合 2"/>
          <p:cNvGrpSpPr/>
          <p:nvPr/>
        </p:nvGrpSpPr>
        <p:grpSpPr>
          <a:xfrm>
            <a:off x="158677" y="310072"/>
            <a:ext cx="695716" cy="634685"/>
            <a:chOff x="8098971" y="442127"/>
            <a:chExt cx="625304" cy="570450"/>
          </a:xfrm>
          <a:solidFill>
            <a:schemeClr val="accent1">
              <a:lumMod val="75000"/>
              <a:alpha val="78000"/>
            </a:schemeClr>
          </a:solidFill>
        </p:grpSpPr>
        <p:sp>
          <p:nvSpPr>
            <p:cNvPr id="26" name="矩形 25"/>
            <p:cNvSpPr/>
            <p:nvPr/>
          </p:nvSpPr>
          <p:spPr>
            <a:xfrm>
              <a:off x="8391279" y="679581"/>
              <a:ext cx="332996" cy="33299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098971" y="442127"/>
              <a:ext cx="459542" cy="459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038509" y="683253"/>
            <a:ext cx="3413760" cy="460375"/>
          </a:xfrm>
          <a:prstGeom prst="rect">
            <a:avLst/>
          </a:prstGeom>
        </p:spPr>
        <p:txBody>
          <a:bodyPr wrap="none">
            <a:spAutoFit/>
          </a:bodyPr>
          <a:lstStyle/>
          <a:p>
            <a:r>
              <a:rPr lang="en-IN" altLang="zh-CN" sz="2400" b="1">
                <a:solidFill>
                  <a:schemeClr val="bg2">
                    <a:lumMod val="25000"/>
                  </a:schemeClr>
                </a:solidFill>
                <a:latin typeface="Trebuchet MS" panose="020B0603020202020204" charset="0"/>
                <a:ea typeface="+mj-ea"/>
                <a:cs typeface="Trebuchet MS" panose="020B0603020202020204" charset="0"/>
                <a:sym typeface="+mn-lt"/>
              </a:rPr>
              <a:t>ROC CURVE FORMULAS</a:t>
            </a:r>
            <a:endParaRPr lang="en-IN" altLang="zh-CN" sz="2400" b="1">
              <a:solidFill>
                <a:schemeClr val="bg2">
                  <a:lumMod val="25000"/>
                </a:schemeClr>
              </a:solidFill>
              <a:latin typeface="Trebuchet MS" panose="020B0603020202020204" charset="0"/>
              <a:ea typeface="+mj-ea"/>
              <a:cs typeface="Trebuchet MS" panose="020B0603020202020204" charset="0"/>
              <a:sym typeface="+mn-lt"/>
            </a:endParaRPr>
          </a:p>
        </p:txBody>
      </p:sp>
      <p:sp>
        <p:nvSpPr>
          <p:cNvPr id="5" name="Content Placeholder 4"/>
          <p:cNvSpPr/>
          <p:nvPr>
            <p:ph sz="half" idx="4294967295"/>
          </p:nvPr>
        </p:nvSpPr>
        <p:spPr>
          <a:xfrm>
            <a:off x="158750" y="1641475"/>
            <a:ext cx="5350510" cy="4606290"/>
          </a:xfrm>
        </p:spPr>
        <p:txBody>
          <a:bodyPr>
            <a:noAutofit/>
          </a:bodyPr>
          <a:p>
            <a:pPr marL="342900" indent="-342900" algn="just">
              <a:buFont typeface="+mj-lt"/>
              <a:buAutoNum type="romanLcPeriod"/>
            </a:pPr>
            <a:r>
              <a:rPr lang="en-IN" altLang="en-US" sz="2000" b="1">
                <a:solidFill>
                  <a:schemeClr val="bg2">
                    <a:lumMod val="25000"/>
                  </a:schemeClr>
                </a:solidFill>
                <a:latin typeface="Trebuchet MS" panose="020B0603020202020204" charset="0"/>
                <a:cs typeface="Trebuchet MS" panose="020B0603020202020204" charset="0"/>
              </a:rPr>
              <a:t>True Positive Rate = True Positives / (True Positives + False Negatives)</a:t>
            </a: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2">
                    <a:lumMod val="25000"/>
                  </a:schemeClr>
                </a:solidFill>
                <a:latin typeface="Trebuchet MS" panose="020B0603020202020204" charset="0"/>
                <a:cs typeface="Trebuchet MS" panose="020B0603020202020204" charset="0"/>
              </a:rPr>
              <a:t>Sensitivity = True Positives / (True Positives + False Negatives)</a:t>
            </a: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2">
                    <a:lumMod val="25000"/>
                  </a:schemeClr>
                </a:solidFill>
                <a:latin typeface="Trebuchet MS" panose="020B0603020202020204" charset="0"/>
                <a:cs typeface="Trebuchet MS" panose="020B0603020202020204" charset="0"/>
              </a:rPr>
              <a:t>False Positive Rate = False Positives / (False Positives + True Negatives)</a:t>
            </a: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2">
                    <a:lumMod val="25000"/>
                  </a:schemeClr>
                </a:solidFill>
                <a:latin typeface="Trebuchet MS" panose="020B0603020202020204" charset="0"/>
                <a:cs typeface="Trebuchet MS" panose="020B0603020202020204" charset="0"/>
              </a:rPr>
              <a:t>False Positive Rate = False Positives / (False Positives + True Negatives)</a:t>
            </a: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endParaRPr lang="en-IN" altLang="en-US" sz="2000" b="1">
              <a:solidFill>
                <a:schemeClr val="bg2">
                  <a:lumMod val="25000"/>
                </a:schemeClr>
              </a:solidFill>
              <a:latin typeface="Trebuchet MS" panose="020B0603020202020204" charset="0"/>
              <a:cs typeface="Trebuchet MS" panose="020B0603020202020204" charset="0"/>
            </a:endParaRPr>
          </a:p>
          <a:p>
            <a:pPr marL="342900" indent="-342900" algn="just">
              <a:buFont typeface="+mj-lt"/>
              <a:buAutoNum type="romanLcPeriod"/>
            </a:pPr>
            <a:r>
              <a:rPr lang="en-IN" altLang="en-US" sz="2000" b="1">
                <a:solidFill>
                  <a:schemeClr val="bg2">
                    <a:lumMod val="25000"/>
                  </a:schemeClr>
                </a:solidFill>
                <a:latin typeface="Trebuchet MS" panose="020B0603020202020204" charset="0"/>
                <a:cs typeface="Trebuchet MS" panose="020B0603020202020204" charset="0"/>
              </a:rPr>
              <a:t>False Positive Rate = 1 - Specificity</a:t>
            </a:r>
            <a:endParaRPr lang="en-IN" altLang="en-US" sz="2000" b="1">
              <a:solidFill>
                <a:schemeClr val="bg2">
                  <a:lumMod val="25000"/>
                </a:schemeClr>
              </a:solidFill>
              <a:latin typeface="Trebuchet MS" panose="020B0603020202020204" charset="0"/>
              <a:cs typeface="Trebuchet MS" panose="020B0603020202020204" charset="0"/>
            </a:endParaRPr>
          </a:p>
          <a:p>
            <a:pPr marL="0" indent="0" algn="just">
              <a:buNone/>
            </a:pPr>
            <a:endParaRPr lang="en-IN" altLang="en-US" sz="2000" b="1">
              <a:solidFill>
                <a:schemeClr val="bg2">
                  <a:lumMod val="25000"/>
                </a:schemeClr>
              </a:solidFill>
              <a:latin typeface="Trebuchet MS" panose="020B0603020202020204" charset="0"/>
              <a:cs typeface="Trebuchet MS" panose="020B0603020202020204" charset="0"/>
            </a:endParaRPr>
          </a:p>
        </p:txBody>
      </p:sp>
      <p:pic>
        <p:nvPicPr>
          <p:cNvPr id="4" name="Picture Placeholder 3"/>
          <p:cNvPicPr>
            <a:picLocks noChangeAspect="1"/>
          </p:cNvPicPr>
          <p:nvPr>
            <p:ph type="pic" sz="quarter" idx="11"/>
          </p:nvPr>
        </p:nvPicPr>
        <p:blipFill>
          <a:blip r:embed="rId1"/>
          <a:stretch>
            <a:fillRect/>
          </a:stretch>
        </p:blipFill>
        <p:spPr>
          <a:xfrm>
            <a:off x="5823585" y="1641475"/>
            <a:ext cx="5921375" cy="4441825"/>
          </a:xfrm>
          <a:prstGeom prst="rect">
            <a:avLst/>
          </a:prstGeom>
          <a:ln w="38100">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416560" y="842645"/>
            <a:ext cx="4456430" cy="922020"/>
          </a:xfrm>
          <a:prstGeom prst="rect">
            <a:avLst/>
          </a:prstGeom>
          <a:noFill/>
        </p:spPr>
        <p:txBody>
          <a:bodyPr wrap="square" rtlCol="0">
            <a:spAutoFit/>
          </a:bodyPr>
          <a:lstStyle/>
          <a:p>
            <a:pPr algn="l"/>
            <a:r>
              <a:rPr lang="en-IN" altLang="zh-CN" sz="5400" b="1">
                <a:solidFill>
                  <a:schemeClr val="bg1"/>
                </a:solidFill>
                <a:latin typeface="Trebuchet MS" panose="020B0603020202020204" charset="0"/>
                <a:ea typeface="+mj-ea"/>
                <a:cs typeface="Trebuchet MS" panose="020B0603020202020204" charset="0"/>
              </a:rPr>
              <a:t>CONCLUSION</a:t>
            </a:r>
            <a:endParaRPr lang="en-IN" altLang="zh-CN" sz="5400" b="1">
              <a:solidFill>
                <a:schemeClr val="bg1"/>
              </a:solidFill>
              <a:latin typeface="Trebuchet MS" panose="020B0603020202020204" charset="0"/>
              <a:ea typeface="+mj-ea"/>
              <a:cs typeface="Trebuchet MS" panose="020B0603020202020204" charset="0"/>
            </a:endParaRPr>
          </a:p>
        </p:txBody>
      </p:sp>
      <p:sp>
        <p:nvSpPr>
          <p:cNvPr id="2"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416560" y="1859915"/>
            <a:ext cx="4279265" cy="4246245"/>
          </a:xfrm>
          <a:prstGeom prst="rect">
            <a:avLst/>
          </a:prstGeom>
          <a:noFill/>
        </p:spPr>
        <p:txBody>
          <a:bodyPr wrap="square" rtlCol="0">
            <a:spAutoFit/>
          </a:bodyPr>
          <a:p>
            <a:pPr algn="just"/>
            <a:r>
              <a:rPr lang="en-IN" altLang="zh-CN" b="1">
                <a:solidFill>
                  <a:schemeClr val="bg1"/>
                </a:solidFill>
                <a:latin typeface="Trebuchet MS" panose="020B0603020202020204" charset="0"/>
                <a:ea typeface="+mj-ea"/>
                <a:cs typeface="Trebuchet MS" panose="020B0603020202020204" charset="0"/>
                <a:sym typeface="+mn-ea"/>
              </a:rPr>
              <a:t>As we’ve seen, the ROC curve isn’t just a single number; it’s a whole curve. It provides nuanced details about the behavior of the classifier, but it’s also hard to quickly compare many ROC curves to each other. The AUC is one way to summarize the ROC curve into a single number so that it can be compared easily and automatically. A good ROC curve has a lot of space under it (because the true positive rate shoots up to 100% very quickly). A bad ROC curve covers very little area. So high AUC is good, and low AUC is not so good.</a:t>
            </a:r>
            <a:endParaRPr lang="en-IN" altLang="zh-CN" b="1">
              <a:solidFill>
                <a:schemeClr val="bg1"/>
              </a:solidFill>
              <a:latin typeface="Trebuchet MS" panose="020B0603020202020204" charset="0"/>
              <a:ea typeface="+mj-ea"/>
              <a:cs typeface="Trebuchet MS" panose="020B060302020202020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64" name="矩形 63"/>
          <p:cNvSpPr/>
          <p:nvPr/>
        </p:nvSpPr>
        <p:spPr>
          <a:xfrm>
            <a:off x="839788" y="684773"/>
            <a:ext cx="4918423" cy="5657317"/>
          </a:xfrm>
          <a:prstGeom prst="rect">
            <a:avLst/>
          </a:pr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757949" y="4237396"/>
            <a:ext cx="9733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08990" y="1652905"/>
            <a:ext cx="4949825" cy="2584450"/>
          </a:xfrm>
          <a:prstGeom prst="rect">
            <a:avLst/>
          </a:prstGeom>
        </p:spPr>
        <p:txBody>
          <a:bodyPr wrap="square">
            <a:spAutoFit/>
          </a:bodyPr>
          <a:lstStyle/>
          <a:p>
            <a:pPr algn="ctr"/>
            <a:r>
              <a:rPr lang="en-US" altLang="zh-CN" sz="5400" b="1" spc="600">
                <a:solidFill>
                  <a:schemeClr val="bg1"/>
                </a:solidFill>
                <a:latin typeface="Trebuchet MS" panose="020B0603020202020204" charset="0"/>
                <a:cs typeface="Trebuchet MS" panose="020B0603020202020204" charset="0"/>
              </a:rPr>
              <a:t>Thank You For </a:t>
            </a:r>
            <a:r>
              <a:rPr lang="en-IN" altLang="en-US" sz="5400" b="1" spc="600">
                <a:solidFill>
                  <a:schemeClr val="bg1"/>
                </a:solidFill>
                <a:latin typeface="Trebuchet MS" panose="020B0603020202020204" charset="0"/>
                <a:cs typeface="Trebuchet MS" panose="020B0603020202020204" charset="0"/>
              </a:rPr>
              <a:t>YOUR TIME</a:t>
            </a:r>
            <a:endParaRPr lang="en-IN" altLang="en-US" sz="5400" b="1" spc="600">
              <a:solidFill>
                <a:schemeClr val="bg1"/>
              </a:solidFill>
              <a:latin typeface="Trebuchet MS" panose="020B0603020202020204" charset="0"/>
              <a:cs typeface="Trebuchet MS" panose="020B0603020202020204" charset="0"/>
            </a:endParaRPr>
          </a:p>
        </p:txBody>
      </p:sp>
      <p:sp>
        <p:nvSpPr>
          <p:cNvPr id="3" name="文本框 74"/>
          <p:cNvSpPr txBox="1"/>
          <p:nvPr/>
        </p:nvSpPr>
        <p:spPr>
          <a:xfrm>
            <a:off x="1068560" y="4503872"/>
            <a:ext cx="4460877" cy="275590"/>
          </a:xfrm>
          <a:prstGeom prst="rect">
            <a:avLst/>
          </a:prstGeom>
          <a:noFill/>
        </p:spPr>
        <p:txBody>
          <a:bodyPr wrap="square" rtlCol="0">
            <a:spAutoFit/>
          </a:bodyPr>
          <a:p>
            <a:pPr algn="dist"/>
            <a:r>
              <a:rPr lang="en-US" altLang="en-IN" sz="1200" b="1">
                <a:solidFill>
                  <a:schemeClr val="bg1"/>
                </a:solidFill>
                <a:latin typeface="Arial" panose="020B0604020202020204" pitchFamily="34" charset="0"/>
                <a:ea typeface="Arial" panose="020B0604020202020204" pitchFamily="34" charset="0"/>
              </a:rPr>
              <a:t>CAPSTONE</a:t>
            </a:r>
            <a:endParaRPr lang="en-US" altLang="en-IN" sz="1200" b="1"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4" name="AutoShape 4"/>
          <p:cNvSpPr/>
          <p:nvPr/>
        </p:nvSpPr>
        <p:spPr bwMode="auto">
          <a:xfrm>
            <a:off x="11040534" y="4785784"/>
            <a:ext cx="463551" cy="4656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5" name="组合 34"/>
          <p:cNvGrpSpPr/>
          <p:nvPr/>
        </p:nvGrpSpPr>
        <p:grpSpPr>
          <a:xfrm>
            <a:off x="10107678" y="4821767"/>
            <a:ext cx="478367" cy="389467"/>
            <a:chOff x="7550150" y="3613150"/>
            <a:chExt cx="358775" cy="292100"/>
          </a:xfrm>
          <a:solidFill>
            <a:schemeClr val="bg1"/>
          </a:solidFill>
        </p:grpSpPr>
        <p:sp>
          <p:nvSpPr>
            <p:cNvPr id="36"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7"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38" name="Group 5"/>
          <p:cNvGrpSpPr/>
          <p:nvPr/>
        </p:nvGrpSpPr>
        <p:grpSpPr>
          <a:xfrm>
            <a:off x="9108781" y="4771490"/>
            <a:ext cx="478887" cy="479705"/>
            <a:chOff x="9145588" y="4435475"/>
            <a:chExt cx="464344" cy="465138"/>
          </a:xfrm>
          <a:solidFill>
            <a:schemeClr val="bg1"/>
          </a:solidFill>
        </p:grpSpPr>
        <p:sp>
          <p:nvSpPr>
            <p:cNvPr id="3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48" name="Group 15"/>
          <p:cNvGrpSpPr/>
          <p:nvPr/>
        </p:nvGrpSpPr>
        <p:grpSpPr>
          <a:xfrm>
            <a:off x="8150191" y="4786225"/>
            <a:ext cx="478887" cy="464969"/>
            <a:chOff x="8216107" y="4449763"/>
            <a:chExt cx="464344" cy="450850"/>
          </a:xfrm>
          <a:solidFill>
            <a:schemeClr val="bg1"/>
          </a:solidFill>
        </p:grpSpPr>
        <p:sp>
          <p:nvSpPr>
            <p:cNvPr id="49"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0"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51" name="组合 50"/>
          <p:cNvGrpSpPr/>
          <p:nvPr/>
        </p:nvGrpSpPr>
        <p:grpSpPr>
          <a:xfrm>
            <a:off x="7192434" y="4770967"/>
            <a:ext cx="478367" cy="480484"/>
            <a:chOff x="5394325" y="3578225"/>
            <a:chExt cx="358775" cy="360363"/>
          </a:xfrm>
          <a:solidFill>
            <a:schemeClr val="bg1"/>
          </a:solidFill>
        </p:grpSpPr>
        <p:sp>
          <p:nvSpPr>
            <p:cNvPr id="52"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3"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4"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5"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6"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7"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8"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9"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0"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1"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62" name="AutoShape 28"/>
          <p:cNvSpPr/>
          <p:nvPr/>
        </p:nvSpPr>
        <p:spPr bwMode="auto">
          <a:xfrm>
            <a:off x="6233584" y="4770967"/>
            <a:ext cx="480483" cy="480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3" name="AutoShape 29"/>
          <p:cNvSpPr/>
          <p:nvPr/>
        </p:nvSpPr>
        <p:spPr bwMode="auto">
          <a:xfrm>
            <a:off x="11023601" y="3829051"/>
            <a:ext cx="480484" cy="43391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4" name="AutoShape 30"/>
          <p:cNvSpPr/>
          <p:nvPr/>
        </p:nvSpPr>
        <p:spPr bwMode="auto">
          <a:xfrm>
            <a:off x="10140951" y="3812117"/>
            <a:ext cx="330200" cy="480483"/>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5" name="AutoShape 31"/>
          <p:cNvSpPr/>
          <p:nvPr/>
        </p:nvSpPr>
        <p:spPr bwMode="auto">
          <a:xfrm>
            <a:off x="10202333" y="4021667"/>
            <a:ext cx="211667" cy="173567"/>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6" name="AutoShape 32"/>
          <p:cNvSpPr/>
          <p:nvPr/>
        </p:nvSpPr>
        <p:spPr bwMode="auto">
          <a:xfrm>
            <a:off x="9108017" y="3843867"/>
            <a:ext cx="480483" cy="4191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7" name="AutoShape 33"/>
          <p:cNvSpPr/>
          <p:nvPr/>
        </p:nvSpPr>
        <p:spPr bwMode="auto">
          <a:xfrm>
            <a:off x="8149167" y="3992034"/>
            <a:ext cx="480484" cy="300567"/>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8" name="AutoShape 34"/>
          <p:cNvSpPr/>
          <p:nvPr/>
        </p:nvSpPr>
        <p:spPr bwMode="auto">
          <a:xfrm>
            <a:off x="8269817" y="3873500"/>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9" name="AutoShape 35"/>
          <p:cNvSpPr/>
          <p:nvPr/>
        </p:nvSpPr>
        <p:spPr bwMode="auto">
          <a:xfrm>
            <a:off x="8449733" y="3873500"/>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0" name="AutoShape 36"/>
          <p:cNvSpPr/>
          <p:nvPr/>
        </p:nvSpPr>
        <p:spPr bwMode="auto">
          <a:xfrm>
            <a:off x="8373533" y="3812118"/>
            <a:ext cx="35984" cy="11430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1" name="AutoShape 37"/>
          <p:cNvSpPr/>
          <p:nvPr/>
        </p:nvSpPr>
        <p:spPr bwMode="auto">
          <a:xfrm>
            <a:off x="7192434" y="3858685"/>
            <a:ext cx="436033" cy="433916"/>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2" name="AutoShape 38"/>
          <p:cNvSpPr/>
          <p:nvPr/>
        </p:nvSpPr>
        <p:spPr bwMode="auto">
          <a:xfrm>
            <a:off x="7401984" y="4053417"/>
            <a:ext cx="74083" cy="740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3" name="AutoShape 39"/>
          <p:cNvSpPr/>
          <p:nvPr/>
        </p:nvSpPr>
        <p:spPr bwMode="auto">
          <a:xfrm>
            <a:off x="7596717" y="3812117"/>
            <a:ext cx="74083" cy="76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4" name="AutoShape 40"/>
          <p:cNvSpPr/>
          <p:nvPr/>
        </p:nvSpPr>
        <p:spPr bwMode="auto">
          <a:xfrm>
            <a:off x="7310967" y="4038600"/>
            <a:ext cx="61384" cy="59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5" name="AutoShape 41"/>
          <p:cNvSpPr/>
          <p:nvPr/>
        </p:nvSpPr>
        <p:spPr bwMode="auto">
          <a:xfrm>
            <a:off x="7372352" y="4142318"/>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6" name="AutoShape 42"/>
          <p:cNvSpPr/>
          <p:nvPr/>
        </p:nvSpPr>
        <p:spPr bwMode="auto">
          <a:xfrm>
            <a:off x="7611534" y="3917952"/>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7" name="AutoShape 43"/>
          <p:cNvSpPr/>
          <p:nvPr/>
        </p:nvSpPr>
        <p:spPr bwMode="auto">
          <a:xfrm>
            <a:off x="6233584" y="3843867"/>
            <a:ext cx="480483"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8" name="AutoShape 44"/>
          <p:cNvSpPr/>
          <p:nvPr/>
        </p:nvSpPr>
        <p:spPr bwMode="auto">
          <a:xfrm>
            <a:off x="6667501" y="3992034"/>
            <a:ext cx="29633"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9" name="AutoShape 45"/>
          <p:cNvSpPr/>
          <p:nvPr/>
        </p:nvSpPr>
        <p:spPr bwMode="auto">
          <a:xfrm>
            <a:off x="6652685" y="4171951"/>
            <a:ext cx="61383" cy="91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0" name="AutoShape 46"/>
          <p:cNvSpPr/>
          <p:nvPr/>
        </p:nvSpPr>
        <p:spPr bwMode="auto">
          <a:xfrm>
            <a:off x="11023601" y="2855385"/>
            <a:ext cx="480484"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1" name="AutoShape 47"/>
          <p:cNvSpPr/>
          <p:nvPr/>
        </p:nvSpPr>
        <p:spPr bwMode="auto">
          <a:xfrm>
            <a:off x="10066867" y="2855385"/>
            <a:ext cx="478367" cy="478367"/>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82" name="组合 81"/>
          <p:cNvGrpSpPr/>
          <p:nvPr/>
        </p:nvGrpSpPr>
        <p:grpSpPr>
          <a:xfrm>
            <a:off x="9138252" y="2855125"/>
            <a:ext cx="419128" cy="478887"/>
            <a:chOff x="6853689" y="2141343"/>
            <a:chExt cx="314346" cy="359165"/>
          </a:xfrm>
          <a:solidFill>
            <a:schemeClr val="bg1"/>
          </a:solidFill>
        </p:grpSpPr>
        <p:sp>
          <p:nvSpPr>
            <p:cNvPr id="83"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4"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5"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6"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87" name="组合 86"/>
          <p:cNvGrpSpPr/>
          <p:nvPr/>
        </p:nvGrpSpPr>
        <p:grpSpPr>
          <a:xfrm>
            <a:off x="8149167" y="2855385"/>
            <a:ext cx="480484" cy="478367"/>
            <a:chOff x="6111875" y="2141538"/>
            <a:chExt cx="360363" cy="358775"/>
          </a:xfrm>
          <a:solidFill>
            <a:schemeClr val="bg1"/>
          </a:solidFill>
        </p:grpSpPr>
        <p:sp>
          <p:nvSpPr>
            <p:cNvPr id="88"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9"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0"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1"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92" name="组合 91"/>
          <p:cNvGrpSpPr/>
          <p:nvPr/>
        </p:nvGrpSpPr>
        <p:grpSpPr>
          <a:xfrm>
            <a:off x="7192417" y="2855125"/>
            <a:ext cx="478887" cy="478887"/>
            <a:chOff x="5394312" y="2141343"/>
            <a:chExt cx="359165" cy="359165"/>
          </a:xfrm>
          <a:solidFill>
            <a:schemeClr val="bg1"/>
          </a:solidFill>
        </p:grpSpPr>
        <p:sp>
          <p:nvSpPr>
            <p:cNvPr id="9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96" name="AutoShape 59"/>
          <p:cNvSpPr/>
          <p:nvPr/>
        </p:nvSpPr>
        <p:spPr bwMode="auto">
          <a:xfrm>
            <a:off x="6233584" y="2855385"/>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97" name="组合 96"/>
          <p:cNvGrpSpPr/>
          <p:nvPr/>
        </p:nvGrpSpPr>
        <p:grpSpPr>
          <a:xfrm>
            <a:off x="11114617" y="1896534"/>
            <a:ext cx="328083" cy="478367"/>
            <a:chOff x="8335963" y="1422400"/>
            <a:chExt cx="246062" cy="358775"/>
          </a:xfrm>
          <a:solidFill>
            <a:schemeClr val="bg1"/>
          </a:solidFill>
        </p:grpSpPr>
        <p:sp>
          <p:nvSpPr>
            <p:cNvPr id="98"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9"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0"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1"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2"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3"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4"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5"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6"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07" name="Group 69"/>
          <p:cNvGrpSpPr/>
          <p:nvPr/>
        </p:nvGrpSpPr>
        <p:grpSpPr>
          <a:xfrm>
            <a:off x="10066555" y="1896533"/>
            <a:ext cx="478887" cy="449417"/>
            <a:chOff x="10074275" y="1647825"/>
            <a:chExt cx="464344" cy="435769"/>
          </a:xfrm>
          <a:solidFill>
            <a:schemeClr val="bg1"/>
          </a:solidFill>
        </p:grpSpPr>
        <p:sp>
          <p:nvSpPr>
            <p:cNvPr id="108"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9"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0"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1"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2"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3"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4"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5"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6"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17" name="组合 116"/>
          <p:cNvGrpSpPr/>
          <p:nvPr/>
        </p:nvGrpSpPr>
        <p:grpSpPr>
          <a:xfrm>
            <a:off x="9122834" y="1896534"/>
            <a:ext cx="448733" cy="478367"/>
            <a:chOff x="6842125" y="1422400"/>
            <a:chExt cx="336550" cy="358775"/>
          </a:xfrm>
          <a:solidFill>
            <a:schemeClr val="bg1"/>
          </a:solidFill>
        </p:grpSpPr>
        <p:sp>
          <p:nvSpPr>
            <p:cNvPr id="118"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9"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0"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21" name="Group 82"/>
          <p:cNvGrpSpPr/>
          <p:nvPr/>
        </p:nvGrpSpPr>
        <p:grpSpPr>
          <a:xfrm>
            <a:off x="8150191" y="1896533"/>
            <a:ext cx="478887" cy="478887"/>
            <a:chOff x="8216107" y="1647825"/>
            <a:chExt cx="464344" cy="464344"/>
          </a:xfrm>
          <a:solidFill>
            <a:schemeClr val="bg1"/>
          </a:solidFill>
        </p:grpSpPr>
        <p:sp>
          <p:nvSpPr>
            <p:cNvPr id="122"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3"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24" name="AutoShape 83"/>
          <p:cNvSpPr/>
          <p:nvPr/>
        </p:nvSpPr>
        <p:spPr bwMode="auto">
          <a:xfrm>
            <a:off x="7192434" y="1970618"/>
            <a:ext cx="478367" cy="31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5" name="AutoShape 84"/>
          <p:cNvSpPr/>
          <p:nvPr/>
        </p:nvSpPr>
        <p:spPr bwMode="auto">
          <a:xfrm>
            <a:off x="6233584" y="1896534"/>
            <a:ext cx="4804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6" name="AutoShape 85"/>
          <p:cNvSpPr/>
          <p:nvPr/>
        </p:nvSpPr>
        <p:spPr bwMode="auto">
          <a:xfrm>
            <a:off x="6519334" y="2076451"/>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7" name="AutoShape 86"/>
          <p:cNvSpPr/>
          <p:nvPr/>
        </p:nvSpPr>
        <p:spPr bwMode="auto">
          <a:xfrm>
            <a:off x="6519334" y="2029884"/>
            <a:ext cx="133351" cy="16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8" name="AutoShape 87"/>
          <p:cNvSpPr/>
          <p:nvPr/>
        </p:nvSpPr>
        <p:spPr bwMode="auto">
          <a:xfrm>
            <a:off x="6519334" y="1985434"/>
            <a:ext cx="133351" cy="16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9" name="AutoShape 88"/>
          <p:cNvSpPr/>
          <p:nvPr/>
        </p:nvSpPr>
        <p:spPr bwMode="auto">
          <a:xfrm>
            <a:off x="6354234" y="2300817"/>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0" name="AutoShape 89"/>
          <p:cNvSpPr/>
          <p:nvPr/>
        </p:nvSpPr>
        <p:spPr bwMode="auto">
          <a:xfrm>
            <a:off x="6354234" y="2256368"/>
            <a:ext cx="1333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1" name="AutoShape 90"/>
          <p:cNvSpPr/>
          <p:nvPr/>
        </p:nvSpPr>
        <p:spPr bwMode="auto">
          <a:xfrm>
            <a:off x="6354234" y="2211918"/>
            <a:ext cx="133351"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2" name="AutoShape 91"/>
          <p:cNvSpPr/>
          <p:nvPr/>
        </p:nvSpPr>
        <p:spPr bwMode="auto">
          <a:xfrm>
            <a:off x="6519334" y="2300817"/>
            <a:ext cx="1333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3" name="AutoShape 92"/>
          <p:cNvSpPr/>
          <p:nvPr/>
        </p:nvSpPr>
        <p:spPr bwMode="auto">
          <a:xfrm>
            <a:off x="6519334" y="2256368"/>
            <a:ext cx="1333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4" name="AutoShape 93"/>
          <p:cNvSpPr/>
          <p:nvPr/>
        </p:nvSpPr>
        <p:spPr bwMode="auto">
          <a:xfrm>
            <a:off x="6519334" y="2211918"/>
            <a:ext cx="133351"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5" name="AutoShape 94"/>
          <p:cNvSpPr/>
          <p:nvPr/>
        </p:nvSpPr>
        <p:spPr bwMode="auto">
          <a:xfrm>
            <a:off x="6354233" y="2120901"/>
            <a:ext cx="298451"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6" name="AutoShape 95"/>
          <p:cNvSpPr/>
          <p:nvPr/>
        </p:nvSpPr>
        <p:spPr bwMode="auto">
          <a:xfrm>
            <a:off x="6354233" y="2165351"/>
            <a:ext cx="298451"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7" name="AutoShape 96"/>
          <p:cNvSpPr/>
          <p:nvPr/>
        </p:nvSpPr>
        <p:spPr bwMode="auto">
          <a:xfrm>
            <a:off x="6354234" y="1955800"/>
            <a:ext cx="133351" cy="1354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38" name="组合 137"/>
          <p:cNvGrpSpPr/>
          <p:nvPr/>
        </p:nvGrpSpPr>
        <p:grpSpPr>
          <a:xfrm>
            <a:off x="5287433" y="4777318"/>
            <a:ext cx="284955" cy="478367"/>
            <a:chOff x="3965575" y="3582988"/>
            <a:chExt cx="247650" cy="358775"/>
          </a:xfrm>
          <a:solidFill>
            <a:schemeClr val="bg1"/>
          </a:solidFill>
        </p:grpSpPr>
        <p:sp>
          <p:nvSpPr>
            <p:cNvPr id="139"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0"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1"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42" name="AutoShape 100"/>
          <p:cNvSpPr/>
          <p:nvPr/>
        </p:nvSpPr>
        <p:spPr bwMode="auto">
          <a:xfrm>
            <a:off x="4286251" y="47773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3" name="AutoShape 101"/>
          <p:cNvSpPr/>
          <p:nvPr/>
        </p:nvSpPr>
        <p:spPr bwMode="auto">
          <a:xfrm>
            <a:off x="3297767"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4" name="AutoShape 102"/>
          <p:cNvSpPr/>
          <p:nvPr/>
        </p:nvSpPr>
        <p:spPr bwMode="auto">
          <a:xfrm>
            <a:off x="3357033" y="4866217"/>
            <a:ext cx="366184" cy="268816"/>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5" name="AutoShape 103"/>
          <p:cNvSpPr/>
          <p:nvPr/>
        </p:nvSpPr>
        <p:spPr bwMode="auto">
          <a:xfrm>
            <a:off x="2415118" y="4881033"/>
            <a:ext cx="171449" cy="112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6" name="AutoShape 104"/>
          <p:cNvSpPr/>
          <p:nvPr/>
        </p:nvSpPr>
        <p:spPr bwMode="auto">
          <a:xfrm>
            <a:off x="2338918"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47" name="组合 146"/>
          <p:cNvGrpSpPr/>
          <p:nvPr/>
        </p:nvGrpSpPr>
        <p:grpSpPr>
          <a:xfrm>
            <a:off x="1380067" y="4866218"/>
            <a:ext cx="478367" cy="300567"/>
            <a:chOff x="1035050" y="3649663"/>
            <a:chExt cx="358775" cy="225425"/>
          </a:xfrm>
          <a:solidFill>
            <a:schemeClr val="bg1"/>
          </a:solidFill>
        </p:grpSpPr>
        <p:sp>
          <p:nvSpPr>
            <p:cNvPr id="148"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9"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0"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51" name="组合 150"/>
          <p:cNvGrpSpPr/>
          <p:nvPr/>
        </p:nvGrpSpPr>
        <p:grpSpPr>
          <a:xfrm>
            <a:off x="482601" y="4777318"/>
            <a:ext cx="359833" cy="478367"/>
            <a:chOff x="361950" y="3582988"/>
            <a:chExt cx="269875" cy="358775"/>
          </a:xfrm>
          <a:solidFill>
            <a:schemeClr val="bg1"/>
          </a:solidFill>
        </p:grpSpPr>
        <p:sp>
          <p:nvSpPr>
            <p:cNvPr id="152"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3"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54" name="Group 112"/>
          <p:cNvGrpSpPr/>
          <p:nvPr/>
        </p:nvGrpSpPr>
        <p:grpSpPr>
          <a:xfrm>
            <a:off x="5213021" y="3848098"/>
            <a:ext cx="479705" cy="449417"/>
            <a:chOff x="5368132" y="3540125"/>
            <a:chExt cx="465138" cy="435769"/>
          </a:xfrm>
          <a:solidFill>
            <a:schemeClr val="bg1"/>
          </a:solidFill>
        </p:grpSpPr>
        <p:sp>
          <p:nvSpPr>
            <p:cNvPr id="15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57" name="AutoShape 112"/>
          <p:cNvSpPr/>
          <p:nvPr/>
        </p:nvSpPr>
        <p:spPr bwMode="auto">
          <a:xfrm>
            <a:off x="4254501" y="3773078"/>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58" name="组合 157"/>
          <p:cNvGrpSpPr/>
          <p:nvPr/>
        </p:nvGrpSpPr>
        <p:grpSpPr>
          <a:xfrm>
            <a:off x="3371966" y="3772421"/>
            <a:ext cx="329081" cy="479705"/>
            <a:chOff x="2528974" y="2863357"/>
            <a:chExt cx="246811" cy="359779"/>
          </a:xfrm>
          <a:solidFill>
            <a:schemeClr val="bg1"/>
          </a:solidFill>
        </p:grpSpPr>
        <p:sp>
          <p:nvSpPr>
            <p:cNvPr id="15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61" name="AutoShape 115"/>
          <p:cNvSpPr/>
          <p:nvPr/>
        </p:nvSpPr>
        <p:spPr bwMode="auto">
          <a:xfrm>
            <a:off x="2398185" y="3818467"/>
            <a:ext cx="3598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2" name="AutoShape 116"/>
          <p:cNvSpPr/>
          <p:nvPr/>
        </p:nvSpPr>
        <p:spPr bwMode="auto">
          <a:xfrm>
            <a:off x="2548467" y="4102101"/>
            <a:ext cx="59267" cy="910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3" name="AutoShape 117"/>
          <p:cNvSpPr/>
          <p:nvPr/>
        </p:nvSpPr>
        <p:spPr bwMode="auto">
          <a:xfrm>
            <a:off x="1380067" y="3907368"/>
            <a:ext cx="480484" cy="3598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r>
              <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rPr>
              <a:t>	</a:t>
            </a: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64" name="Group 121"/>
          <p:cNvGrpSpPr/>
          <p:nvPr/>
        </p:nvGrpSpPr>
        <p:grpSpPr>
          <a:xfrm>
            <a:off x="423334" y="3878387"/>
            <a:ext cx="478887" cy="359368"/>
            <a:chOff x="723900" y="3569494"/>
            <a:chExt cx="464344" cy="348456"/>
          </a:xfrm>
          <a:solidFill>
            <a:schemeClr val="bg1"/>
          </a:solidFill>
        </p:grpSpPr>
        <p:sp>
          <p:nvSpPr>
            <p:cNvPr id="165"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6"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67" name="Group 124"/>
          <p:cNvGrpSpPr/>
          <p:nvPr/>
        </p:nvGrpSpPr>
        <p:grpSpPr>
          <a:xfrm>
            <a:off x="5213021" y="2859671"/>
            <a:ext cx="479705" cy="403573"/>
            <a:chOff x="5368132" y="2625725"/>
            <a:chExt cx="465138" cy="391319"/>
          </a:xfrm>
          <a:solidFill>
            <a:schemeClr val="bg1"/>
          </a:solidFill>
        </p:grpSpPr>
        <p:sp>
          <p:nvSpPr>
            <p:cNvPr id="16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71" name="组合 170"/>
          <p:cNvGrpSpPr/>
          <p:nvPr/>
        </p:nvGrpSpPr>
        <p:grpSpPr>
          <a:xfrm>
            <a:off x="4255246" y="2860038"/>
            <a:ext cx="478887" cy="478887"/>
            <a:chOff x="3191434" y="2145028"/>
            <a:chExt cx="359165" cy="359165"/>
          </a:xfrm>
          <a:solidFill>
            <a:schemeClr val="bg1"/>
          </a:solidFill>
        </p:grpSpPr>
        <p:sp>
          <p:nvSpPr>
            <p:cNvPr id="172"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3"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4"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75" name="组合 174"/>
          <p:cNvGrpSpPr/>
          <p:nvPr/>
        </p:nvGrpSpPr>
        <p:grpSpPr>
          <a:xfrm>
            <a:off x="3297473" y="2860038"/>
            <a:ext cx="478887" cy="478887"/>
            <a:chOff x="2473104" y="2145028"/>
            <a:chExt cx="359165" cy="359165"/>
          </a:xfrm>
          <a:solidFill>
            <a:schemeClr val="bg1"/>
          </a:solidFill>
        </p:grpSpPr>
        <p:sp>
          <p:nvSpPr>
            <p:cNvPr id="17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78" name="AutoShape 128"/>
          <p:cNvSpPr/>
          <p:nvPr/>
        </p:nvSpPr>
        <p:spPr bwMode="auto">
          <a:xfrm>
            <a:off x="2338917" y="2859618"/>
            <a:ext cx="4804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79" name="AutoShape 129"/>
          <p:cNvSpPr/>
          <p:nvPr/>
        </p:nvSpPr>
        <p:spPr bwMode="auto">
          <a:xfrm>
            <a:off x="2639484" y="2918885"/>
            <a:ext cx="118533" cy="120649"/>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0" name="AutoShape 130"/>
          <p:cNvSpPr/>
          <p:nvPr/>
        </p:nvSpPr>
        <p:spPr bwMode="auto">
          <a:xfrm>
            <a:off x="1380067" y="2859618"/>
            <a:ext cx="480484" cy="4783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1" name="AutoShape 131"/>
          <p:cNvSpPr/>
          <p:nvPr/>
        </p:nvSpPr>
        <p:spPr bwMode="auto">
          <a:xfrm>
            <a:off x="452967" y="28596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2" name="AutoShape 132"/>
          <p:cNvSpPr/>
          <p:nvPr/>
        </p:nvSpPr>
        <p:spPr bwMode="auto">
          <a:xfrm>
            <a:off x="541867" y="3054351"/>
            <a:ext cx="61384"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3" name="AutoShape 133"/>
          <p:cNvSpPr/>
          <p:nvPr/>
        </p:nvSpPr>
        <p:spPr bwMode="auto">
          <a:xfrm>
            <a:off x="632884" y="3054351"/>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4" name="AutoShape 134"/>
          <p:cNvSpPr/>
          <p:nvPr/>
        </p:nvSpPr>
        <p:spPr bwMode="auto">
          <a:xfrm>
            <a:off x="721784" y="3054351"/>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5" name="AutoShape 135"/>
          <p:cNvSpPr/>
          <p:nvPr/>
        </p:nvSpPr>
        <p:spPr bwMode="auto">
          <a:xfrm>
            <a:off x="5213351" y="1976967"/>
            <a:ext cx="478367" cy="328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86" name="组合 185"/>
          <p:cNvGrpSpPr/>
          <p:nvPr/>
        </p:nvGrpSpPr>
        <p:grpSpPr>
          <a:xfrm>
            <a:off x="4254501" y="1900767"/>
            <a:ext cx="480484" cy="480484"/>
            <a:chOff x="3190875" y="1425575"/>
            <a:chExt cx="360363" cy="360363"/>
          </a:xfrm>
          <a:solidFill>
            <a:schemeClr val="bg1"/>
          </a:solidFill>
        </p:grpSpPr>
        <p:sp>
          <p:nvSpPr>
            <p:cNvPr id="187"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8"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9"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90" name="AutoShape 139"/>
          <p:cNvSpPr/>
          <p:nvPr/>
        </p:nvSpPr>
        <p:spPr bwMode="auto">
          <a:xfrm>
            <a:off x="3297767" y="1900767"/>
            <a:ext cx="478367" cy="46566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1" name="AutoShape 140"/>
          <p:cNvSpPr/>
          <p:nvPr/>
        </p:nvSpPr>
        <p:spPr bwMode="auto">
          <a:xfrm>
            <a:off x="2398185" y="2021417"/>
            <a:ext cx="300567" cy="243416"/>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2" name="AutoShape 141"/>
          <p:cNvSpPr/>
          <p:nvPr/>
        </p:nvSpPr>
        <p:spPr bwMode="auto">
          <a:xfrm>
            <a:off x="2338918" y="1962151"/>
            <a:ext cx="478367" cy="372533"/>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3" name="AutoShape 142"/>
          <p:cNvSpPr/>
          <p:nvPr/>
        </p:nvSpPr>
        <p:spPr bwMode="auto">
          <a:xfrm>
            <a:off x="2713567" y="2036233"/>
            <a:ext cx="44451" cy="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4" name="AutoShape 143"/>
          <p:cNvSpPr/>
          <p:nvPr/>
        </p:nvSpPr>
        <p:spPr bwMode="auto">
          <a:xfrm>
            <a:off x="2698751" y="22309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5" name="AutoShape 144"/>
          <p:cNvSpPr/>
          <p:nvPr/>
        </p:nvSpPr>
        <p:spPr bwMode="auto">
          <a:xfrm>
            <a:off x="2713567" y="2186517"/>
            <a:ext cx="59267"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6" name="AutoShape 145"/>
          <p:cNvSpPr/>
          <p:nvPr/>
        </p:nvSpPr>
        <p:spPr bwMode="auto">
          <a:xfrm>
            <a:off x="2713567" y="21420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97" name="AutoShape 146"/>
          <p:cNvSpPr/>
          <p:nvPr/>
        </p:nvSpPr>
        <p:spPr bwMode="auto">
          <a:xfrm>
            <a:off x="2459567" y="2080685"/>
            <a:ext cx="88900" cy="63500"/>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98" name="组合 197"/>
          <p:cNvGrpSpPr/>
          <p:nvPr/>
        </p:nvGrpSpPr>
        <p:grpSpPr>
          <a:xfrm>
            <a:off x="1380067" y="1930401"/>
            <a:ext cx="480484" cy="421217"/>
            <a:chOff x="1035050" y="1447800"/>
            <a:chExt cx="360363" cy="315913"/>
          </a:xfrm>
          <a:solidFill>
            <a:schemeClr val="bg1"/>
          </a:solidFill>
        </p:grpSpPr>
        <p:sp>
          <p:nvSpPr>
            <p:cNvPr id="199"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00"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201" name="AutoShape 149"/>
          <p:cNvSpPr/>
          <p:nvPr/>
        </p:nvSpPr>
        <p:spPr bwMode="auto">
          <a:xfrm>
            <a:off x="423334" y="1962151"/>
            <a:ext cx="478367"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64" name="矩形 63"/>
          <p:cNvSpPr/>
          <p:nvPr/>
        </p:nvSpPr>
        <p:spPr>
          <a:xfrm>
            <a:off x="-10596" y="0"/>
            <a:ext cx="5064768" cy="68580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49225" y="246380"/>
            <a:ext cx="4744085" cy="829945"/>
          </a:xfrm>
          <a:prstGeom prst="rect">
            <a:avLst/>
          </a:prstGeom>
          <a:noFill/>
        </p:spPr>
        <p:txBody>
          <a:bodyPr wrap="square" rtlCol="0">
            <a:spAutoFit/>
          </a:bodyPr>
          <a:lstStyle/>
          <a:p>
            <a:r>
              <a:rPr lang="en-IN" altLang="zh-CN" sz="4800" b="1">
                <a:solidFill>
                  <a:schemeClr val="bg1"/>
                </a:solidFill>
                <a:latin typeface="Trebuchet MS" panose="020B0603020202020204" charset="0"/>
                <a:ea typeface="+mj-ea"/>
                <a:cs typeface="Trebuchet MS" panose="020B0603020202020204" charset="0"/>
              </a:rPr>
              <a:t>INTRODUCTION</a:t>
            </a:r>
            <a:endParaRPr lang="en-IN" altLang="zh-CN" sz="48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3429000"/>
            <a:ext cx="4304109" cy="414020"/>
          </a:xfrm>
          <a:prstGeom prst="rect">
            <a:avLst/>
          </a:prstGeom>
        </p:spPr>
        <p:txBody>
          <a:bodyPr wrap="square">
            <a:spAutoFit/>
          </a:bodyPr>
          <a:lstStyle/>
          <a:p>
            <a:pPr lvl="0" algn="just" fontAlgn="base">
              <a:lnSpc>
                <a:spcPct val="150000"/>
              </a:lnSpc>
              <a:spcBef>
                <a:spcPct val="0"/>
              </a:spcBef>
              <a:spcAft>
                <a:spcPct val="0"/>
              </a:spcAft>
            </a:pPr>
            <a:endParaRPr lang="en-IN" altLang="en-US" sz="1400">
              <a:solidFill>
                <a:schemeClr val="bg1"/>
              </a:solidFill>
              <a:ea typeface="Arial" panose="020B0604020202020204" pitchFamily="34" charset="0"/>
              <a:cs typeface="Arial" panose="020B0604020202020204" pitchFamily="34" charset="0"/>
              <a:sym typeface="Calibri" panose="020F0502020204030204" pitchFamily="34" charset="0"/>
            </a:endParaRPr>
          </a:p>
        </p:txBody>
      </p:sp>
      <p:sp>
        <p:nvSpPr>
          <p:cNvPr id="2"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234315" y="1285875"/>
            <a:ext cx="4509135" cy="5262245"/>
          </a:xfrm>
          <a:prstGeom prst="rect">
            <a:avLst/>
          </a:prstGeom>
        </p:spPr>
        <p:txBody>
          <a:bodyPr wrap="square">
            <a:spAutoFit/>
          </a:bodyPr>
          <a:p>
            <a:pPr algn="just"/>
            <a:r>
              <a:rPr sz="1600">
                <a:solidFill>
                  <a:schemeClr val="bg1"/>
                </a:solidFill>
                <a:latin typeface="Trebuchet MS" panose="020B0603020202020204" charset="0"/>
                <a:cs typeface="Trebuchet MS" panose="020B0603020202020204" charset="0"/>
                <a:sym typeface="+mn-ea"/>
              </a:rPr>
              <a:t>Breast cancer starts its activity in the breast cells of both men and women. Globally, it ranked as the second most common type of cancer after lung cancer and the fifth most common cause of death due to cancer. The National Breast Cancer Foundation has valued around 2,00,000 new breast cancer cases and 40,000 deaths annually in women. In men, these stats are 1700 and 450, correspondingly.</a:t>
            </a:r>
            <a:endParaRPr sz="1600">
              <a:solidFill>
                <a:schemeClr val="bg1"/>
              </a:solidFill>
              <a:latin typeface="Trebuchet MS" panose="020B0603020202020204" charset="0"/>
              <a:cs typeface="Trebuchet MS" panose="020B0603020202020204" charset="0"/>
              <a:sym typeface="+mn-ea"/>
            </a:endParaRPr>
          </a:p>
          <a:p>
            <a:pPr algn="just"/>
            <a:r>
              <a:rPr sz="1600">
                <a:solidFill>
                  <a:schemeClr val="bg1"/>
                </a:solidFill>
                <a:latin typeface="Trebuchet MS" panose="020B0603020202020204" charset="0"/>
                <a:cs typeface="Trebuchet MS" panose="020B0603020202020204" charset="0"/>
                <a:sym typeface="+mn-ea"/>
              </a:rPr>
              <a:t> </a:t>
            </a:r>
            <a:endParaRPr sz="1600">
              <a:solidFill>
                <a:schemeClr val="bg1"/>
              </a:solidFill>
              <a:latin typeface="Trebuchet MS" panose="020B0603020202020204" charset="0"/>
              <a:cs typeface="Trebuchet MS" panose="020B0603020202020204" charset="0"/>
              <a:sym typeface="+mn-ea"/>
            </a:endParaRPr>
          </a:p>
          <a:p>
            <a:pPr algn="just"/>
            <a:r>
              <a:rPr sz="1600">
                <a:solidFill>
                  <a:schemeClr val="bg1"/>
                </a:solidFill>
                <a:latin typeface="Trebuchet MS" panose="020B0603020202020204" charset="0"/>
                <a:cs typeface="Trebuchet MS" panose="020B0603020202020204" charset="0"/>
                <a:sym typeface="+mn-ea"/>
              </a:rPr>
              <a:t>Breast cancer is highly major in today’s world. According to the National Cancer Institute, an estimated 2,07,090 new cases and 39,840 deaths from breast cancer in only women, are predicted to occur </a:t>
            </a:r>
            <a:r>
              <a:rPr lang="en-US" sz="1600">
                <a:solidFill>
                  <a:schemeClr val="bg1"/>
                </a:solidFill>
                <a:latin typeface="Trebuchet MS" panose="020B0603020202020204" charset="0"/>
                <a:cs typeface="Trebuchet MS" panose="020B0603020202020204" charset="0"/>
                <a:sym typeface="+mn-ea"/>
              </a:rPr>
              <a:t>despit</a:t>
            </a:r>
            <a:r>
              <a:rPr sz="1600">
                <a:solidFill>
                  <a:schemeClr val="bg1"/>
                </a:solidFill>
                <a:latin typeface="Trebuchet MS" panose="020B0603020202020204" charset="0"/>
                <a:cs typeface="Trebuchet MS" panose="020B0603020202020204" charset="0"/>
                <a:sym typeface="+mn-ea"/>
              </a:rPr>
              <a:t>e the recent breakthroughs in treatment. Given such conditions, early diagnosis of breast cancer is considered vivacious because statistics show a five-year survival rate of 96% for those who were diagnosed with cancer at early stages.</a:t>
            </a:r>
            <a:endParaRPr sz="1600">
              <a:solidFill>
                <a:schemeClr val="bg1"/>
              </a:solidFill>
              <a:latin typeface="Trebuchet MS" panose="020B0603020202020204" charset="0"/>
              <a:cs typeface="Trebuchet MS" panose="020B0603020202020204" charset="0"/>
              <a:sym typeface="+mn-ea"/>
            </a:endParaRPr>
          </a:p>
        </p:txBody>
      </p:sp>
      <p:pic>
        <p:nvPicPr>
          <p:cNvPr id="4" name="Content Placeholder 3"/>
          <p:cNvPicPr>
            <a:picLocks noChangeAspect="1"/>
          </p:cNvPicPr>
          <p:nvPr>
            <p:ph idx="1"/>
          </p:nvPr>
        </p:nvPicPr>
        <p:blipFill>
          <a:blip r:embed="rId1"/>
          <a:stretch>
            <a:fillRect/>
          </a:stretch>
        </p:blipFill>
        <p:spPr>
          <a:xfrm>
            <a:off x="5053965" y="1285875"/>
            <a:ext cx="7029450" cy="40176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矩形 63"/>
          <p:cNvSpPr/>
          <p:nvPr/>
        </p:nvSpPr>
        <p:spPr>
          <a:xfrm>
            <a:off x="7122994" y="-2540"/>
            <a:ext cx="5064768" cy="68580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7282815" y="243840"/>
            <a:ext cx="4744085" cy="1568450"/>
          </a:xfrm>
          <a:prstGeom prst="rect">
            <a:avLst/>
          </a:prstGeom>
          <a:noFill/>
        </p:spPr>
        <p:txBody>
          <a:bodyPr wrap="square" rtlCol="0">
            <a:spAutoFit/>
          </a:bodyPr>
          <a:lstStyle/>
          <a:p>
            <a:pPr algn="r"/>
            <a:r>
              <a:rPr lang="en-US" altLang="en-IN" sz="4800" b="1">
                <a:solidFill>
                  <a:schemeClr val="bg1"/>
                </a:solidFill>
                <a:latin typeface="Trebuchet MS" panose="020B0603020202020204" charset="0"/>
                <a:ea typeface="+mj-ea"/>
                <a:cs typeface="Trebuchet MS" panose="020B0603020202020204" charset="0"/>
              </a:rPr>
              <a:t>PROBLEM STATEMENT</a:t>
            </a:r>
            <a:endParaRPr lang="en-US" altLang="en-IN" sz="48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3429000"/>
            <a:ext cx="4304109" cy="414020"/>
          </a:xfrm>
          <a:prstGeom prst="rect">
            <a:avLst/>
          </a:prstGeom>
        </p:spPr>
        <p:txBody>
          <a:bodyPr wrap="square">
            <a:spAutoFit/>
          </a:bodyPr>
          <a:lstStyle/>
          <a:p>
            <a:pPr lvl="0" algn="just" fontAlgn="base">
              <a:lnSpc>
                <a:spcPct val="150000"/>
              </a:lnSpc>
              <a:spcBef>
                <a:spcPct val="0"/>
              </a:spcBef>
              <a:spcAft>
                <a:spcPct val="0"/>
              </a:spcAft>
            </a:pPr>
            <a:endParaRPr lang="en-IN" altLang="en-US" sz="1400">
              <a:solidFill>
                <a:schemeClr val="bg1"/>
              </a:solidFill>
              <a:ea typeface="Arial" panose="020B0604020202020204" pitchFamily="34" charset="0"/>
              <a:cs typeface="Arial" panose="020B0604020202020204" pitchFamily="34" charset="0"/>
              <a:sym typeface="Calibri" panose="020F0502020204030204" pitchFamily="34" charset="0"/>
            </a:endParaRPr>
          </a:p>
        </p:txBody>
      </p:sp>
      <p:sp>
        <p:nvSpPr>
          <p:cNvPr id="2"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7400925" y="2432685"/>
            <a:ext cx="4509135" cy="1476375"/>
          </a:xfrm>
          <a:prstGeom prst="rect">
            <a:avLst/>
          </a:prstGeom>
        </p:spPr>
        <p:txBody>
          <a:bodyPr wrap="square">
            <a:spAutoFit/>
          </a:bodyPr>
          <a:p>
            <a:pPr algn="just"/>
            <a:r>
              <a:rPr>
                <a:solidFill>
                  <a:schemeClr val="bg1"/>
                </a:solidFill>
                <a:latin typeface="Trebuchet MS" panose="020B0603020202020204" charset="0"/>
                <a:cs typeface="Trebuchet MS" panose="020B0603020202020204" charset="0"/>
                <a:sym typeface="+mn-ea"/>
              </a:rPr>
              <a:t>To build an efficient Machine Learning Classification model in order to analyse and detect Breast Cancer on the basis of lump dimensions and distribution available from the WDBC Data.</a:t>
            </a:r>
            <a:endParaRPr>
              <a:solidFill>
                <a:schemeClr val="bg1"/>
              </a:solidFill>
              <a:latin typeface="Trebuchet MS" panose="020B0603020202020204" charset="0"/>
              <a:cs typeface="Trebuchet MS" panose="020B0603020202020204" charset="0"/>
              <a:sym typeface="+mn-ea"/>
            </a:endParaRPr>
          </a:p>
        </p:txBody>
      </p:sp>
      <p:pic>
        <p:nvPicPr>
          <p:cNvPr id="3" name="Content Placeholder 2"/>
          <p:cNvPicPr>
            <a:picLocks noChangeAspect="1"/>
          </p:cNvPicPr>
          <p:nvPr>
            <p:ph idx="1"/>
          </p:nvPr>
        </p:nvPicPr>
        <p:blipFill>
          <a:blip r:embed="rId1"/>
          <a:stretch>
            <a:fillRect/>
          </a:stretch>
        </p:blipFill>
        <p:spPr>
          <a:xfrm>
            <a:off x="53340" y="1316990"/>
            <a:ext cx="6995795" cy="3973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矩形 63"/>
          <p:cNvSpPr/>
          <p:nvPr/>
        </p:nvSpPr>
        <p:spPr>
          <a:xfrm>
            <a:off x="-10795" y="0"/>
            <a:ext cx="12226290" cy="68580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49225" y="246380"/>
            <a:ext cx="3001010" cy="829945"/>
          </a:xfrm>
          <a:prstGeom prst="rect">
            <a:avLst/>
          </a:prstGeom>
          <a:noFill/>
        </p:spPr>
        <p:txBody>
          <a:bodyPr wrap="square" rtlCol="0">
            <a:spAutoFit/>
          </a:bodyPr>
          <a:lstStyle/>
          <a:p>
            <a:r>
              <a:rPr lang="en-IN" altLang="zh-CN" sz="4800" b="1">
                <a:solidFill>
                  <a:schemeClr val="bg1"/>
                </a:solidFill>
                <a:latin typeface="Trebuchet MS" panose="020B0603020202020204" charset="0"/>
                <a:ea typeface="+mj-ea"/>
                <a:cs typeface="Trebuchet MS" panose="020B0603020202020204" charset="0"/>
              </a:rPr>
              <a:t>DATASET</a:t>
            </a:r>
            <a:endParaRPr lang="en-IN" altLang="zh-CN" sz="48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3429000"/>
            <a:ext cx="4304109" cy="414020"/>
          </a:xfrm>
          <a:prstGeom prst="rect">
            <a:avLst/>
          </a:prstGeom>
        </p:spPr>
        <p:txBody>
          <a:bodyPr wrap="square">
            <a:spAutoFit/>
          </a:bodyPr>
          <a:lstStyle/>
          <a:p>
            <a:pPr lvl="0" algn="just" fontAlgn="base">
              <a:lnSpc>
                <a:spcPct val="150000"/>
              </a:lnSpc>
              <a:spcBef>
                <a:spcPct val="0"/>
              </a:spcBef>
              <a:spcAft>
                <a:spcPct val="0"/>
              </a:spcAft>
            </a:pPr>
            <a:endParaRPr lang="en-IN" altLang="en-US" sz="1400">
              <a:solidFill>
                <a:schemeClr val="bg1"/>
              </a:solidFill>
              <a:ea typeface="Arial" panose="020B0604020202020204" pitchFamily="34" charset="0"/>
              <a:cs typeface="Arial" panose="020B0604020202020204" pitchFamily="34" charset="0"/>
              <a:sym typeface="Calibri" panose="020F0502020204030204" pitchFamily="34" charset="0"/>
            </a:endParaRPr>
          </a:p>
        </p:txBody>
      </p:sp>
      <p:sp>
        <p:nvSpPr>
          <p:cNvPr id="2"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234315" y="1076325"/>
            <a:ext cx="4787265" cy="5754370"/>
          </a:xfrm>
          <a:prstGeom prst="rect">
            <a:avLst/>
          </a:prstGeom>
        </p:spPr>
        <p:txBody>
          <a:bodyPr wrap="square">
            <a:spAutoFit/>
          </a:bodyPr>
          <a:p>
            <a:pPr algn="just"/>
            <a:r>
              <a:rPr lang="en-IN" sz="1600">
                <a:solidFill>
                  <a:schemeClr val="bg1"/>
                </a:solidFill>
                <a:latin typeface="Trebuchet MS" panose="020B0603020202020204" charset="0"/>
                <a:cs typeface="Trebuchet MS" panose="020B0603020202020204" charset="0"/>
                <a:sym typeface="+mn-ea"/>
              </a:rPr>
              <a:t>Attribute Information about </a:t>
            </a:r>
            <a:r>
              <a:rPr lang="en-IN" sz="1600">
                <a:solidFill>
                  <a:schemeClr val="bg1"/>
                </a:solidFill>
                <a:latin typeface="Trebuchet MS" panose="020B0603020202020204" charset="0"/>
                <a:cs typeface="Trebuchet MS" panose="020B0603020202020204" charset="0"/>
                <a:sym typeface="+mn-ea"/>
              </a:rPr>
              <a:t>Breast Cancer Wisconsin (Diagnostic) Data Set:</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1) ID number</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2) Diagnosis (M = malignant, B = benign)</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3-32)</a:t>
            </a:r>
            <a:endParaRPr lang="en-IN" sz="1600">
              <a:solidFill>
                <a:schemeClr val="bg1"/>
              </a:solidFill>
              <a:latin typeface="Trebuchet MS" panose="020B0603020202020204" charset="0"/>
              <a:cs typeface="Trebuchet MS" panose="020B0603020202020204" charset="0"/>
              <a:sym typeface="+mn-ea"/>
            </a:endParaRPr>
          </a:p>
          <a:p>
            <a:pPr algn="just"/>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Ten real-valued features are computed for each cell nucleus:</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a) radius (mean of distances from center to points on the perimeter)</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b) texture (standard deviation of gray-scale values)</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c) perimeter</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d) area</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e) smoothness (local variation in radius lengths)</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f) compactness (perimeter^2 / area - 1.0)</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g) concavity (severity of concave portions of the contour)</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h) concave points (number of concave portions of the contour)</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i) symmetry</a:t>
            </a:r>
            <a:endParaRPr lang="en-IN" sz="1600">
              <a:solidFill>
                <a:schemeClr val="bg1"/>
              </a:solidFill>
              <a:latin typeface="Trebuchet MS" panose="020B0603020202020204" charset="0"/>
              <a:cs typeface="Trebuchet MS" panose="020B0603020202020204" charset="0"/>
              <a:sym typeface="+mn-ea"/>
            </a:endParaRPr>
          </a:p>
          <a:p>
            <a:pPr algn="just"/>
            <a:r>
              <a:rPr lang="en-IN" sz="1600">
                <a:solidFill>
                  <a:schemeClr val="bg1"/>
                </a:solidFill>
                <a:latin typeface="Trebuchet MS" panose="020B0603020202020204" charset="0"/>
                <a:cs typeface="Trebuchet MS" panose="020B0603020202020204" charset="0"/>
                <a:sym typeface="+mn-ea"/>
              </a:rPr>
              <a:t>j) fractal dimension ("coastline approximation" - 1)</a:t>
            </a:r>
            <a:endParaRPr lang="en-IN" sz="1600">
              <a:solidFill>
                <a:schemeClr val="bg1"/>
              </a:solidFill>
              <a:latin typeface="Trebuchet MS" panose="020B0603020202020204" charset="0"/>
              <a:cs typeface="Trebuchet MS" panose="020B0603020202020204" charset="0"/>
              <a:sym typeface="+mn-ea"/>
            </a:endParaRPr>
          </a:p>
        </p:txBody>
      </p:sp>
      <p:pic>
        <p:nvPicPr>
          <p:cNvPr id="5" name="Content Placeholder 4"/>
          <p:cNvPicPr>
            <a:picLocks noChangeAspect="1"/>
          </p:cNvPicPr>
          <p:nvPr>
            <p:ph idx="1"/>
          </p:nvPr>
        </p:nvPicPr>
        <p:blipFill>
          <a:blip r:embed="rId1"/>
          <a:stretch>
            <a:fillRect/>
          </a:stretch>
        </p:blipFill>
        <p:spPr>
          <a:xfrm>
            <a:off x="5266690" y="1248410"/>
            <a:ext cx="6948170" cy="41694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3500" y="4445"/>
            <a:ext cx="12319000" cy="6848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10515" y="332105"/>
            <a:ext cx="4465320" cy="1753235"/>
          </a:xfrm>
          <a:prstGeom prst="rect">
            <a:avLst/>
          </a:prstGeom>
          <a:noFill/>
        </p:spPr>
        <p:txBody>
          <a:bodyPr wrap="square" rtlCol="0">
            <a:spAutoFit/>
          </a:bodyPr>
          <a:lstStyle/>
          <a:p>
            <a:pPr algn="l"/>
            <a:r>
              <a:rPr lang="en-US" altLang="en-IN" sz="3600" b="1">
                <a:solidFill>
                  <a:schemeClr val="bg1"/>
                </a:solidFill>
                <a:latin typeface="Trebuchet MS" panose="020B0603020202020204" charset="0"/>
                <a:ea typeface="+mj-ea"/>
                <a:cs typeface="Trebuchet MS" panose="020B0603020202020204" charset="0"/>
                <a:sym typeface="+mn-ea"/>
              </a:rPr>
              <a:t>MACHINE LEARNING CLASSIFICATION MODELS</a:t>
            </a:r>
            <a:endParaRPr lang="en-US" altLang="en-IN" sz="3600" b="1">
              <a:solidFill>
                <a:schemeClr val="bg1"/>
              </a:solidFill>
              <a:latin typeface="Trebuchet MS" panose="020B0603020202020204" charset="0"/>
              <a:ea typeface="+mj-ea"/>
              <a:cs typeface="Trebuchet MS" panose="020B0603020202020204" charset="0"/>
              <a:sym typeface="+mn-ea"/>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10226" y="3429000"/>
            <a:ext cx="4304109" cy="414020"/>
          </a:xfrm>
          <a:prstGeom prst="rect">
            <a:avLst/>
          </a:prstGeom>
        </p:spPr>
        <p:txBody>
          <a:bodyPr wrap="square">
            <a:spAutoFit/>
          </a:bodyPr>
          <a:lstStyle/>
          <a:p>
            <a:pPr lvl="0" algn="just" fontAlgn="base">
              <a:lnSpc>
                <a:spcPct val="150000"/>
              </a:lnSpc>
              <a:spcBef>
                <a:spcPct val="0"/>
              </a:spcBef>
              <a:spcAft>
                <a:spcPct val="0"/>
              </a:spcAft>
            </a:pPr>
            <a:endParaRPr lang="en-IN" altLang="en-US" sz="1400">
              <a:solidFill>
                <a:schemeClr val="bg1"/>
              </a:solidFill>
              <a:ea typeface="Arial" panose="020B0604020202020204" pitchFamily="34" charset="0"/>
              <a:cs typeface="Arial" panose="020B0604020202020204" pitchFamily="34" charset="0"/>
              <a:sym typeface="Calibri" panose="020F0502020204030204" pitchFamily="34" charset="0"/>
            </a:endParaRPr>
          </a:p>
        </p:txBody>
      </p:sp>
      <p:sp>
        <p:nvSpPr>
          <p:cNvPr id="2"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266700" y="2451100"/>
            <a:ext cx="4509135" cy="368300"/>
          </a:xfrm>
          <a:prstGeom prst="rect">
            <a:avLst/>
          </a:prstGeom>
        </p:spPr>
        <p:txBody>
          <a:bodyPr wrap="square">
            <a:spAutoFit/>
          </a:bodyPr>
          <a:p>
            <a:pPr algn="just"/>
            <a:endParaRPr lang="en-US">
              <a:solidFill>
                <a:schemeClr val="bg1"/>
              </a:solidFill>
              <a:latin typeface="Trebuchet MS" panose="020B0603020202020204" charset="0"/>
              <a:cs typeface="Trebuchet MS" panose="020B0603020202020204" charset="0"/>
              <a:sym typeface="+mn-ea"/>
            </a:endParaRPr>
          </a:p>
        </p:txBody>
      </p:sp>
      <p:sp>
        <p:nvSpPr>
          <p:cNvPr id="3"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288925" y="2202815"/>
            <a:ext cx="4465320" cy="4492625"/>
          </a:xfrm>
          <a:prstGeom prst="rect">
            <a:avLst/>
          </a:prstGeom>
          <a:noFill/>
        </p:spPr>
        <p:txBody>
          <a:bodyPr wrap="square" rtlCol="0">
            <a:spAutoFit/>
          </a:bodyPr>
          <a:p>
            <a:pPr algn="l"/>
            <a:r>
              <a:rPr lang="en-US" altLang="en-IN" sz="2200" b="1">
                <a:solidFill>
                  <a:schemeClr val="bg1"/>
                </a:solidFill>
                <a:latin typeface="Trebuchet MS" panose="020B0603020202020204" charset="0"/>
                <a:ea typeface="+mj-ea"/>
                <a:cs typeface="Trebuchet MS" panose="020B0603020202020204" charset="0"/>
                <a:sym typeface="+mn-ea"/>
              </a:rPr>
              <a:t>1. Ensemble with Cross Validation</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2. SVM</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3. Naive Bayes</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4. Decision Tree</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5. Decision Tree Bagging</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6. Extra Tree Classifier</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7. RandomForest</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8. XGBOOST</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9. ADABOOST</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10. CATBOOST</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11. ANN</a:t>
            </a:r>
            <a:endParaRPr lang="en-US" altLang="en-IN" sz="2200" b="1">
              <a:solidFill>
                <a:schemeClr val="bg1"/>
              </a:solidFill>
              <a:latin typeface="Trebuchet MS" panose="020B0603020202020204" charset="0"/>
              <a:ea typeface="+mj-ea"/>
              <a:cs typeface="Trebuchet MS" panose="020B0603020202020204" charset="0"/>
              <a:sym typeface="+mn-ea"/>
            </a:endParaRPr>
          </a:p>
          <a:p>
            <a:pPr algn="l"/>
            <a:r>
              <a:rPr lang="en-US" altLang="en-IN" sz="2200" b="1">
                <a:solidFill>
                  <a:schemeClr val="bg1"/>
                </a:solidFill>
                <a:latin typeface="Trebuchet MS" panose="020B0603020202020204" charset="0"/>
                <a:ea typeface="+mj-ea"/>
                <a:cs typeface="Trebuchet MS" panose="020B0603020202020204" charset="0"/>
                <a:sym typeface="+mn-ea"/>
              </a:rPr>
              <a:t>12. Deep Learning</a:t>
            </a:r>
            <a:endParaRPr lang="en-US" altLang="en-IN" sz="2200" b="1">
              <a:solidFill>
                <a:schemeClr val="bg1"/>
              </a:solidFill>
              <a:latin typeface="Trebuchet MS" panose="020B0603020202020204" charset="0"/>
              <a:ea typeface="+mj-ea"/>
              <a:cs typeface="Trebuchet MS" panose="020B06030202020202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0596" y="0"/>
            <a:ext cx="12202595" cy="6858000"/>
          </a:xfrm>
          <a:prstGeom prst="rect">
            <a:avLst/>
          </a:prstGeom>
        </p:spPr>
      </p:pic>
      <p:sp>
        <p:nvSpPr>
          <p:cNvPr id="64" name="矩形 63"/>
          <p:cNvSpPr/>
          <p:nvPr/>
        </p:nvSpPr>
        <p:spPr>
          <a:xfrm>
            <a:off x="171450" y="206375"/>
            <a:ext cx="11789410" cy="6435725"/>
          </a:xfrm>
          <a:prstGeom prst="rect">
            <a:avLst/>
          </a:pr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矩形 1"/>
          <p:cNvSpPr/>
          <p:nvPr/>
        </p:nvSpPr>
        <p:spPr>
          <a:xfrm rot="16200000">
            <a:off x="-2553970" y="3096895"/>
            <a:ext cx="5972810" cy="521970"/>
          </a:xfrm>
          <a:prstGeom prst="rect">
            <a:avLst/>
          </a:prstGeom>
        </p:spPr>
        <p:txBody>
          <a:bodyPr wrap="square">
            <a:spAutoFit/>
          </a:bodyPr>
          <a:lstStyle/>
          <a:p>
            <a:pPr algn="l"/>
            <a:r>
              <a:rPr lang="en-IN" altLang="en-US" sz="2800" b="1" spc="600">
                <a:solidFill>
                  <a:schemeClr val="bg1"/>
                </a:solidFill>
                <a:latin typeface="Trebuchet MS" panose="020B0603020202020204" charset="0"/>
                <a:cs typeface="Trebuchet MS" panose="020B0603020202020204" charset="0"/>
              </a:rPr>
              <a:t>CLASSFICIATION REPORT</a:t>
            </a:r>
            <a:endParaRPr lang="en-IN" altLang="en-US" sz="2800" b="1" spc="600">
              <a:solidFill>
                <a:schemeClr val="bg1"/>
              </a:solidFill>
              <a:latin typeface="Trebuchet MS" panose="020B0603020202020204" charset="0"/>
              <a:cs typeface="Trebuchet MS" panose="020B0603020202020204" charset="0"/>
            </a:endParaRPr>
          </a:p>
        </p:txBody>
      </p:sp>
      <p:graphicFrame>
        <p:nvGraphicFramePr>
          <p:cNvPr id="4" name="Table 3"/>
          <p:cNvGraphicFramePr/>
          <p:nvPr/>
        </p:nvGraphicFramePr>
        <p:xfrm>
          <a:off x="849630" y="371475"/>
          <a:ext cx="10938510" cy="6078855"/>
        </p:xfrm>
        <a:graphic>
          <a:graphicData uri="http://schemas.openxmlformats.org/drawingml/2006/table">
            <a:tbl>
              <a:tblPr bandCol="1">
                <a:tableStyleId>{37CE84F3-28C3-443E-9E96-99CF82512B78}</a:tableStyleId>
              </a:tblPr>
              <a:tblGrid>
                <a:gridCol w="1823085"/>
                <a:gridCol w="1823085"/>
                <a:gridCol w="1823085"/>
                <a:gridCol w="1823085"/>
                <a:gridCol w="1823085"/>
                <a:gridCol w="1823085"/>
              </a:tblGrid>
              <a:tr h="491490">
                <a:tc>
                  <a:txBody>
                    <a:bodyPr/>
                    <a:p>
                      <a:pPr>
                        <a:buNone/>
                      </a:pPr>
                      <a:endParaRPr lang="en-US" sz="1600" b="1"/>
                    </a:p>
                  </a:txBody>
                  <a:tcPr/>
                </a:tc>
                <a:tc>
                  <a:txBody>
                    <a:bodyPr/>
                    <a:p>
                      <a:pPr>
                        <a:buNone/>
                      </a:pPr>
                      <a:r>
                        <a:rPr lang="en-IN" altLang="en-US" sz="1600" b="1"/>
                        <a:t>PRECISION</a:t>
                      </a:r>
                      <a:endParaRPr lang="en-IN" altLang="en-US" sz="1600" b="1"/>
                    </a:p>
                  </a:txBody>
                  <a:tcPr/>
                </a:tc>
                <a:tc>
                  <a:txBody>
                    <a:bodyPr/>
                    <a:p>
                      <a:pPr>
                        <a:buNone/>
                      </a:pPr>
                      <a:r>
                        <a:rPr lang="en-IN" altLang="en-US" sz="1600" b="1"/>
                        <a:t>RECALL</a:t>
                      </a:r>
                      <a:endParaRPr lang="en-IN" altLang="en-US" sz="1600" b="1"/>
                    </a:p>
                  </a:txBody>
                  <a:tcPr/>
                </a:tc>
                <a:tc>
                  <a:txBody>
                    <a:bodyPr/>
                    <a:p>
                      <a:pPr>
                        <a:buNone/>
                      </a:pPr>
                      <a:r>
                        <a:rPr lang="en-IN" altLang="en-US" sz="1600" b="1"/>
                        <a:t>F1-SCORE</a:t>
                      </a:r>
                      <a:endParaRPr lang="en-IN" altLang="en-US" sz="1600" b="1"/>
                    </a:p>
                  </a:txBody>
                  <a:tcPr/>
                </a:tc>
                <a:tc>
                  <a:txBody>
                    <a:bodyPr/>
                    <a:p>
                      <a:pPr>
                        <a:buNone/>
                      </a:pPr>
                      <a:r>
                        <a:rPr lang="en-IN" altLang="en-US" sz="1600" b="1"/>
                        <a:t>SUPPORT</a:t>
                      </a:r>
                      <a:endParaRPr lang="en-IN" altLang="en-US" sz="1600" b="1"/>
                    </a:p>
                  </a:txBody>
                  <a:tcPr/>
                </a:tc>
                <a:tc>
                  <a:txBody>
                    <a:bodyPr/>
                    <a:p>
                      <a:pPr>
                        <a:buNone/>
                      </a:pPr>
                      <a:r>
                        <a:rPr lang="en-IN" altLang="en-US" sz="1600" b="1"/>
                        <a:t>ACCURACY </a:t>
                      </a:r>
                      <a:endParaRPr lang="en-IN" altLang="en-US" sz="1600" b="1"/>
                    </a:p>
                  </a:txBody>
                  <a:tcPr/>
                </a:tc>
              </a:tr>
              <a:tr h="491490">
                <a:tc>
                  <a:txBody>
                    <a:bodyPr/>
                    <a:p>
                      <a:pPr>
                        <a:buNone/>
                      </a:pPr>
                      <a:r>
                        <a:rPr lang="en-IN" altLang="en-US" sz="1600" b="1"/>
                        <a:t>SVM</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c>
                  <a:txBody>
                    <a:bodyPr/>
                    <a:p>
                      <a:pPr>
                        <a:buNone/>
                      </a:pPr>
                      <a:r>
                        <a:rPr lang="en-IN" altLang="en-US" sz="1600" b="1"/>
                        <a:t>1.00</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c>
                  <a:txBody>
                    <a:bodyPr/>
                    <a:p>
                      <a:pPr>
                        <a:buNone/>
                      </a:pPr>
                      <a:r>
                        <a:rPr lang="en-IN" altLang="en-US" sz="1600" b="1"/>
                        <a:t>0.99</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c>
                  <a:txBody>
                    <a:bodyPr/>
                    <a:p>
                      <a:pPr>
                        <a:buNone/>
                      </a:pPr>
                      <a:r>
                        <a:rPr lang="en-IN" altLang="en-US" sz="1600" b="1"/>
                        <a:t>0.99</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c>
                  <a:txBody>
                    <a:bodyPr/>
                    <a:p>
                      <a:pPr>
                        <a:buNone/>
                      </a:pPr>
                      <a:r>
                        <a:rPr lang="en-IN" altLang="en-US" sz="1600" b="1"/>
                        <a:t>75</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c>
                  <a:txBody>
                    <a:bodyPr/>
                    <a:p>
                      <a:pPr>
                        <a:buNone/>
                      </a:pPr>
                      <a:r>
                        <a:rPr lang="en-US" sz="1600" b="1"/>
                        <a:t>99</a:t>
                      </a:r>
                      <a:r>
                        <a:rPr lang="en-IN" altLang="en-US" sz="1600" b="1"/>
                        <a:t>.</a:t>
                      </a:r>
                      <a:r>
                        <a:rPr lang="en-US" sz="1600" b="1"/>
                        <a:t>1228</a:t>
                      </a:r>
                      <a:r>
                        <a:rPr lang="en-IN" altLang="en-US" sz="1600" b="1"/>
                        <a:t>%</a:t>
                      </a:r>
                      <a:endParaRPr lang="en-IN" altLang="en-US" sz="1600" b="1"/>
                    </a:p>
                  </a:txBody>
                  <a:tcPr>
                    <a:gradFill>
                      <a:gsLst>
                        <a:gs pos="85000">
                          <a:srgbClr val="0C6F39">
                            <a:alpha val="100000"/>
                          </a:srgbClr>
                        </a:gs>
                        <a:gs pos="77000">
                          <a:srgbClr val="0C7039">
                            <a:alpha val="100000"/>
                          </a:srgbClr>
                        </a:gs>
                        <a:gs pos="52000">
                          <a:srgbClr val="0C713A">
                            <a:alpha val="100000"/>
                          </a:srgbClr>
                        </a:gs>
                        <a:gs pos="40000">
                          <a:srgbClr val="0C743B">
                            <a:alpha val="100000"/>
                          </a:srgbClr>
                        </a:gs>
                        <a:gs pos="30000">
                          <a:srgbClr val="0D7A3E">
                            <a:alpha val="100000"/>
                          </a:srgbClr>
                        </a:gs>
                        <a:gs pos="25000">
                          <a:srgbClr val="0E8644">
                            <a:alpha val="100000"/>
                          </a:srgbClr>
                        </a:gs>
                        <a:gs pos="14000">
                          <a:srgbClr val="109E50">
                            <a:alpha val="100000"/>
                          </a:srgbClr>
                        </a:gs>
                        <a:gs pos="0">
                          <a:srgbClr val="14CD68"/>
                        </a:gs>
                        <a:gs pos="100000">
                          <a:srgbClr val="0B6E38"/>
                        </a:gs>
                      </a:gsLst>
                      <a:lin ang="5400000" scaled="0"/>
                    </a:gradFill>
                  </a:tcPr>
                </a:tc>
              </a:tr>
              <a:tr h="490855">
                <a:tc>
                  <a:txBody>
                    <a:bodyPr/>
                    <a:p>
                      <a:pPr>
                        <a:buNone/>
                      </a:pPr>
                      <a:r>
                        <a:rPr lang="en-IN" altLang="en-US" sz="1600" b="1"/>
                        <a:t>NAIVE BAYES</a:t>
                      </a:r>
                      <a:endParaRPr lang="en-IN" altLang="en-US" sz="1600" b="1"/>
                    </a:p>
                  </a:txBody>
                  <a:tcPr/>
                </a:tc>
                <a:tc>
                  <a:txBody>
                    <a:bodyPr/>
                    <a:p>
                      <a:pPr>
                        <a:buNone/>
                      </a:pPr>
                      <a:r>
                        <a:rPr lang="en-IN" altLang="en-US" sz="1600" b="1"/>
                        <a:t>0.59</a:t>
                      </a:r>
                      <a:endParaRPr lang="en-IN" altLang="en-US" sz="1600" b="1"/>
                    </a:p>
                  </a:txBody>
                  <a:tcPr/>
                </a:tc>
                <a:tc>
                  <a:txBody>
                    <a:bodyPr/>
                    <a:p>
                      <a:pPr>
                        <a:buNone/>
                      </a:pPr>
                      <a:r>
                        <a:rPr lang="en-IN" altLang="en-US" sz="1600" b="1"/>
                        <a:t>0.66</a:t>
                      </a:r>
                      <a:endParaRPr lang="en-IN" altLang="en-US" sz="1600" b="1"/>
                    </a:p>
                  </a:txBody>
                  <a:tcPr/>
                </a:tc>
                <a:tc>
                  <a:txBody>
                    <a:bodyPr/>
                    <a:p>
                      <a:pPr>
                        <a:buNone/>
                      </a:pPr>
                      <a:r>
                        <a:rPr lang="en-IN" altLang="en-US" sz="1600" b="1"/>
                        <a:t>0.62</a:t>
                      </a:r>
                      <a:endParaRPr lang="en-IN" altLang="en-US" sz="1600" b="1"/>
                    </a:p>
                  </a:txBody>
                  <a:tcPr/>
                </a:tc>
                <a:tc>
                  <a:txBody>
                    <a:bodyPr/>
                    <a:p>
                      <a:pPr>
                        <a:buNone/>
                      </a:pPr>
                      <a:r>
                        <a:rPr lang="en-IN" altLang="en-US" sz="1600" b="1"/>
                        <a:t>67</a:t>
                      </a:r>
                      <a:endParaRPr lang="en-IN" altLang="en-US" sz="1600" b="1"/>
                    </a:p>
                  </a:txBody>
                  <a:tcPr/>
                </a:tc>
                <a:tc>
                  <a:txBody>
                    <a:bodyPr/>
                    <a:p>
                      <a:pPr>
                        <a:buNone/>
                      </a:pPr>
                      <a:r>
                        <a:rPr lang="en-US" sz="1600" b="1"/>
                        <a:t>90</a:t>
                      </a:r>
                      <a:r>
                        <a:rPr lang="en-IN" altLang="en-US" sz="1600" b="1"/>
                        <a:t>.</a:t>
                      </a:r>
                      <a:r>
                        <a:rPr lang="en-US" sz="1600" b="1"/>
                        <a:t>3509</a:t>
                      </a:r>
                      <a:r>
                        <a:rPr lang="en-IN" altLang="en-US" sz="1600" b="1"/>
                        <a:t>%</a:t>
                      </a:r>
                      <a:endParaRPr lang="en-IN" altLang="en-US" sz="1600" b="1"/>
                    </a:p>
                  </a:txBody>
                  <a:tcPr/>
                </a:tc>
              </a:tr>
              <a:tr h="491490">
                <a:tc>
                  <a:txBody>
                    <a:bodyPr/>
                    <a:p>
                      <a:pPr>
                        <a:buNone/>
                      </a:pPr>
                      <a:r>
                        <a:rPr lang="en-IN" altLang="en-US" sz="1600" b="1"/>
                        <a:t>DECISION TREE</a:t>
                      </a:r>
                      <a:endParaRPr lang="en-IN" altLang="en-US" sz="1600" b="1"/>
                    </a:p>
                  </a:txBody>
                  <a:tcPr/>
                </a:tc>
                <a:tc>
                  <a:txBody>
                    <a:bodyPr/>
                    <a:p>
                      <a:pPr>
                        <a:buNone/>
                      </a:pPr>
                      <a:r>
                        <a:rPr lang="en-IN" altLang="en-US" sz="1600" b="1"/>
                        <a:t>0.59</a:t>
                      </a:r>
                      <a:endParaRPr lang="en-IN" altLang="en-US" sz="1600" b="1"/>
                    </a:p>
                  </a:txBody>
                  <a:tcPr/>
                </a:tc>
                <a:tc>
                  <a:txBody>
                    <a:bodyPr/>
                    <a:p>
                      <a:pPr>
                        <a:buNone/>
                      </a:pPr>
                      <a:r>
                        <a:rPr lang="en-IN" altLang="en-US" sz="1600" b="1"/>
                        <a:t>0.66</a:t>
                      </a:r>
                      <a:endParaRPr lang="en-IN" altLang="en-US" sz="1600" b="1"/>
                    </a:p>
                  </a:txBody>
                  <a:tcPr/>
                </a:tc>
                <a:tc>
                  <a:txBody>
                    <a:bodyPr/>
                    <a:p>
                      <a:pPr>
                        <a:buNone/>
                      </a:pPr>
                      <a:r>
                        <a:rPr lang="en-IN" altLang="en-US" sz="1600" b="1"/>
                        <a:t>0.62</a:t>
                      </a:r>
                      <a:endParaRPr lang="en-IN" altLang="en-US" sz="1600" b="1"/>
                    </a:p>
                  </a:txBody>
                  <a:tcPr/>
                </a:tc>
                <a:tc>
                  <a:txBody>
                    <a:bodyPr/>
                    <a:p>
                      <a:pPr>
                        <a:buNone/>
                      </a:pPr>
                      <a:r>
                        <a:rPr lang="en-IN" altLang="en-US" sz="1600" b="1"/>
                        <a:t>67</a:t>
                      </a:r>
                      <a:endParaRPr lang="en-IN" altLang="en-US" sz="1600" b="1"/>
                    </a:p>
                  </a:txBody>
                  <a:tcPr/>
                </a:tc>
                <a:tc>
                  <a:txBody>
                    <a:bodyPr/>
                    <a:p>
                      <a:pPr>
                        <a:buNone/>
                      </a:pPr>
                      <a:r>
                        <a:rPr lang="en-US" sz="1600" b="1"/>
                        <a:t>92</a:t>
                      </a:r>
                      <a:r>
                        <a:rPr lang="en-IN" altLang="en-US" sz="1600" b="1"/>
                        <a:t>.</a:t>
                      </a:r>
                      <a:r>
                        <a:rPr lang="en-US" sz="1600" b="1"/>
                        <a:t>9825</a:t>
                      </a:r>
                      <a:r>
                        <a:rPr lang="en-IN" altLang="en-US" sz="1600" b="1"/>
                        <a:t>%</a:t>
                      </a:r>
                      <a:endParaRPr lang="en-IN" altLang="en-US" sz="1600" b="1"/>
                    </a:p>
                  </a:txBody>
                  <a:tcPr/>
                </a:tc>
              </a:tr>
              <a:tr h="491490">
                <a:tc>
                  <a:txBody>
                    <a:bodyPr/>
                    <a:p>
                      <a:pPr>
                        <a:buNone/>
                      </a:pPr>
                      <a:r>
                        <a:rPr lang="en-IN" altLang="en-US" sz="1600" b="1"/>
                        <a:t>DT BAGGING</a:t>
                      </a:r>
                      <a:endParaRPr lang="en-IN" altLang="en-US" sz="1600" b="1"/>
                    </a:p>
                  </a:txBody>
                  <a:tcPr/>
                </a:tc>
                <a:tc>
                  <a:txBody>
                    <a:bodyPr/>
                    <a:p>
                      <a:pPr>
                        <a:buNone/>
                      </a:pPr>
                      <a:r>
                        <a:rPr lang="en-IN" altLang="en-US" sz="1600" b="1"/>
                        <a:t>0.59</a:t>
                      </a:r>
                      <a:endParaRPr lang="en-IN" altLang="en-US" sz="1600" b="1"/>
                    </a:p>
                  </a:txBody>
                  <a:tcPr/>
                </a:tc>
                <a:tc>
                  <a:txBody>
                    <a:bodyPr/>
                    <a:p>
                      <a:pPr>
                        <a:buNone/>
                      </a:pPr>
                      <a:r>
                        <a:rPr lang="en-IN" altLang="en-US" sz="1600" b="1"/>
                        <a:t>0.66</a:t>
                      </a:r>
                      <a:endParaRPr lang="en-IN" altLang="en-US" sz="1600" b="1"/>
                    </a:p>
                  </a:txBody>
                  <a:tcPr/>
                </a:tc>
                <a:tc>
                  <a:txBody>
                    <a:bodyPr/>
                    <a:p>
                      <a:pPr>
                        <a:buNone/>
                      </a:pPr>
                      <a:r>
                        <a:rPr lang="en-IN" altLang="en-US" sz="1600" b="1"/>
                        <a:t>0.62</a:t>
                      </a:r>
                      <a:endParaRPr lang="en-IN" altLang="en-US" sz="1600" b="1"/>
                    </a:p>
                  </a:txBody>
                  <a:tcPr/>
                </a:tc>
                <a:tc>
                  <a:txBody>
                    <a:bodyPr/>
                    <a:p>
                      <a:pPr>
                        <a:buNone/>
                      </a:pPr>
                      <a:r>
                        <a:rPr lang="en-IN" altLang="en-US" sz="1600" b="1"/>
                        <a:t>67</a:t>
                      </a:r>
                      <a:endParaRPr lang="en-IN" altLang="en-US" sz="1600" b="1"/>
                    </a:p>
                  </a:txBody>
                  <a:tcPr/>
                </a:tc>
                <a:tc>
                  <a:txBody>
                    <a:bodyPr/>
                    <a:p>
                      <a:pPr>
                        <a:buNone/>
                      </a:pPr>
                      <a:r>
                        <a:rPr lang="en-US" sz="1600" b="1"/>
                        <a:t>92</a:t>
                      </a:r>
                      <a:r>
                        <a:rPr lang="en-IN" altLang="en-US" sz="1600" b="1"/>
                        <a:t>.</a:t>
                      </a:r>
                      <a:r>
                        <a:rPr lang="en-US" sz="1600" b="1"/>
                        <a:t>9825</a:t>
                      </a:r>
                      <a:r>
                        <a:rPr lang="en-IN" altLang="en-US" sz="1600" b="1"/>
                        <a:t>%</a:t>
                      </a:r>
                      <a:endParaRPr lang="en-IN" altLang="en-US" sz="1600" b="1"/>
                    </a:p>
                  </a:txBody>
                  <a:tcPr/>
                </a:tc>
              </a:tr>
              <a:tr h="491490">
                <a:tc>
                  <a:txBody>
                    <a:bodyPr/>
                    <a:p>
                      <a:pPr>
                        <a:buNone/>
                      </a:pPr>
                      <a:r>
                        <a:rPr lang="en-IN" altLang="en-US" sz="1600" b="1"/>
                        <a:t>EXTRA TREE </a:t>
                      </a:r>
                      <a:endParaRPr lang="en-IN" altLang="en-US" sz="1600" b="1"/>
                    </a:p>
                  </a:txBody>
                  <a:tcPr/>
                </a:tc>
                <a:tc>
                  <a:txBody>
                    <a:bodyPr/>
                    <a:p>
                      <a:pPr>
                        <a:buNone/>
                      </a:pPr>
                      <a:r>
                        <a:rPr lang="en-IN" altLang="en-US" sz="1600" b="1"/>
                        <a:t>0.59</a:t>
                      </a:r>
                      <a:endParaRPr lang="en-IN" altLang="en-US" sz="1600" b="1"/>
                    </a:p>
                  </a:txBody>
                  <a:tcPr/>
                </a:tc>
                <a:tc>
                  <a:txBody>
                    <a:bodyPr/>
                    <a:p>
                      <a:pPr>
                        <a:buNone/>
                      </a:pPr>
                      <a:r>
                        <a:rPr lang="en-IN" altLang="en-US" sz="1600" b="1"/>
                        <a:t>0.66</a:t>
                      </a:r>
                      <a:endParaRPr lang="en-IN" altLang="en-US" sz="1600" b="1"/>
                    </a:p>
                  </a:txBody>
                  <a:tcPr/>
                </a:tc>
                <a:tc>
                  <a:txBody>
                    <a:bodyPr/>
                    <a:p>
                      <a:pPr>
                        <a:buNone/>
                      </a:pPr>
                      <a:r>
                        <a:rPr lang="en-IN" altLang="en-US" sz="1600" b="1"/>
                        <a:t>0.62</a:t>
                      </a:r>
                      <a:endParaRPr lang="en-IN" altLang="en-US" sz="1600" b="1"/>
                    </a:p>
                  </a:txBody>
                  <a:tcPr/>
                </a:tc>
                <a:tc>
                  <a:txBody>
                    <a:bodyPr/>
                    <a:p>
                      <a:pPr>
                        <a:buNone/>
                      </a:pPr>
                      <a:r>
                        <a:rPr lang="en-IN" altLang="en-US" sz="1600" b="1"/>
                        <a:t>67</a:t>
                      </a:r>
                      <a:endParaRPr lang="en-IN" altLang="en-US" sz="1600" b="1"/>
                    </a:p>
                  </a:txBody>
                  <a:tcPr/>
                </a:tc>
                <a:tc>
                  <a:txBody>
                    <a:bodyPr/>
                    <a:p>
                      <a:pPr>
                        <a:buNone/>
                      </a:pPr>
                      <a:r>
                        <a:rPr lang="en-US" sz="1600" b="1"/>
                        <a:t>92</a:t>
                      </a:r>
                      <a:r>
                        <a:rPr lang="en-IN" altLang="en-US" sz="1600" b="1"/>
                        <a:t>.</a:t>
                      </a:r>
                      <a:r>
                        <a:rPr lang="en-US" sz="1600" b="1"/>
                        <a:t>9825</a:t>
                      </a:r>
                      <a:r>
                        <a:rPr lang="en-IN" altLang="en-US" sz="1600" b="1"/>
                        <a:t>%</a:t>
                      </a:r>
                      <a:endParaRPr lang="en-IN" altLang="en-US" sz="1600" b="1"/>
                    </a:p>
                  </a:txBody>
                  <a:tcPr/>
                </a:tc>
              </a:tr>
              <a:tr h="490855">
                <a:tc>
                  <a:txBody>
                    <a:bodyPr/>
                    <a:p>
                      <a:pPr>
                        <a:buNone/>
                      </a:pPr>
                      <a:r>
                        <a:rPr lang="en-IN" altLang="en-US" sz="1600" b="1"/>
                        <a:t>RANDOM FOREST</a:t>
                      </a:r>
                      <a:endParaRPr lang="en-IN" altLang="en-US" sz="1600" b="1"/>
                    </a:p>
                  </a:txBody>
                  <a:tcPr/>
                </a:tc>
                <a:tc>
                  <a:txBody>
                    <a:bodyPr/>
                    <a:p>
                      <a:pPr>
                        <a:buNone/>
                      </a:pPr>
                      <a:r>
                        <a:rPr lang="en-IN" altLang="en-US" sz="1600" b="1"/>
                        <a:t>0.59</a:t>
                      </a:r>
                      <a:endParaRPr lang="en-IN" altLang="en-US" sz="1600" b="1"/>
                    </a:p>
                  </a:txBody>
                  <a:tcPr/>
                </a:tc>
                <a:tc>
                  <a:txBody>
                    <a:bodyPr/>
                    <a:p>
                      <a:pPr>
                        <a:buNone/>
                      </a:pPr>
                      <a:r>
                        <a:rPr lang="en-IN" altLang="en-US" sz="1600" b="1"/>
                        <a:t>0.66</a:t>
                      </a:r>
                      <a:endParaRPr lang="en-IN" altLang="en-US" sz="1600" b="1"/>
                    </a:p>
                  </a:txBody>
                  <a:tcPr/>
                </a:tc>
                <a:tc>
                  <a:txBody>
                    <a:bodyPr/>
                    <a:p>
                      <a:pPr>
                        <a:buNone/>
                      </a:pPr>
                      <a:r>
                        <a:rPr lang="en-IN" altLang="en-US" sz="1600" b="1"/>
                        <a:t>0.62</a:t>
                      </a:r>
                      <a:endParaRPr lang="en-IN" altLang="en-US" sz="1600" b="1"/>
                    </a:p>
                  </a:txBody>
                  <a:tcPr/>
                </a:tc>
                <a:tc>
                  <a:txBody>
                    <a:bodyPr/>
                    <a:p>
                      <a:pPr>
                        <a:buNone/>
                      </a:pPr>
                      <a:r>
                        <a:rPr lang="en-IN" altLang="en-US" sz="1600" b="1"/>
                        <a:t>67</a:t>
                      </a:r>
                      <a:endParaRPr lang="en-IN" altLang="en-US" sz="1600" b="1"/>
                    </a:p>
                  </a:txBody>
                  <a:tcPr/>
                </a:tc>
                <a:tc>
                  <a:txBody>
                    <a:bodyPr/>
                    <a:p>
                      <a:pPr>
                        <a:buNone/>
                      </a:pPr>
                      <a:r>
                        <a:rPr lang="en-US" sz="1600" b="1"/>
                        <a:t>97</a:t>
                      </a:r>
                      <a:r>
                        <a:rPr lang="en-IN" altLang="en-US" sz="1600" b="1"/>
                        <a:t>.</a:t>
                      </a:r>
                      <a:r>
                        <a:rPr lang="en-US" sz="1600" b="1"/>
                        <a:t>3684</a:t>
                      </a:r>
                      <a:r>
                        <a:rPr lang="en-IN" altLang="en-US" sz="1600" b="1"/>
                        <a:t>%</a:t>
                      </a:r>
                      <a:endParaRPr lang="en-IN" altLang="en-US" sz="1600" b="1"/>
                    </a:p>
                  </a:txBody>
                  <a:tcPr/>
                </a:tc>
              </a:tr>
              <a:tr h="674370">
                <a:tc>
                  <a:txBody>
                    <a:bodyPr/>
                    <a:p>
                      <a:pPr>
                        <a:buNone/>
                      </a:pPr>
                      <a:r>
                        <a:rPr lang="en-IN" altLang="en-US" sz="1600" b="1"/>
                        <a:t>GRADIENT DESCENT</a:t>
                      </a:r>
                      <a:endParaRPr lang="en-IN" altLang="en-US" sz="1600" b="1"/>
                    </a:p>
                  </a:txBody>
                  <a:tcPr>
                    <a:solidFill>
                      <a:schemeClr val="bg2">
                        <a:lumMod val="25000"/>
                      </a:schemeClr>
                    </a:solidFill>
                  </a:tcPr>
                </a:tc>
                <a:tc>
                  <a:txBody>
                    <a:bodyPr/>
                    <a:p>
                      <a:pPr>
                        <a:buNone/>
                      </a:pPr>
                      <a:r>
                        <a:rPr lang="en-IN" altLang="en-US" sz="1600" b="1"/>
                        <a:t>0.59</a:t>
                      </a:r>
                      <a:endParaRPr lang="en-IN" altLang="en-US" sz="1600" b="1"/>
                    </a:p>
                  </a:txBody>
                  <a:tcPr>
                    <a:solidFill>
                      <a:schemeClr val="bg2">
                        <a:lumMod val="25000"/>
                      </a:schemeClr>
                    </a:solidFill>
                  </a:tcPr>
                </a:tc>
                <a:tc>
                  <a:txBody>
                    <a:bodyPr/>
                    <a:p>
                      <a:pPr>
                        <a:buNone/>
                      </a:pPr>
                      <a:r>
                        <a:rPr lang="en-IN" altLang="en-US" sz="1600" b="1"/>
                        <a:t>0.66</a:t>
                      </a:r>
                      <a:endParaRPr lang="en-IN" altLang="en-US" sz="1600" b="1"/>
                    </a:p>
                  </a:txBody>
                  <a:tcPr>
                    <a:solidFill>
                      <a:schemeClr val="bg2">
                        <a:lumMod val="25000"/>
                      </a:schemeClr>
                    </a:solidFill>
                  </a:tcPr>
                </a:tc>
                <a:tc>
                  <a:txBody>
                    <a:bodyPr/>
                    <a:p>
                      <a:pPr>
                        <a:buNone/>
                      </a:pPr>
                      <a:r>
                        <a:rPr lang="en-IN" altLang="en-US" sz="1600" b="1"/>
                        <a:t>0.62</a:t>
                      </a:r>
                      <a:endParaRPr lang="en-IN" altLang="en-US" sz="1600" b="1"/>
                    </a:p>
                  </a:txBody>
                  <a:tcPr>
                    <a:solidFill>
                      <a:schemeClr val="bg2">
                        <a:lumMod val="25000"/>
                      </a:schemeClr>
                    </a:solidFill>
                  </a:tcPr>
                </a:tc>
                <a:tc>
                  <a:txBody>
                    <a:bodyPr/>
                    <a:p>
                      <a:pPr>
                        <a:buNone/>
                      </a:pPr>
                      <a:r>
                        <a:rPr lang="en-IN" altLang="en-US" sz="1600" b="1"/>
                        <a:t>67</a:t>
                      </a:r>
                      <a:endParaRPr lang="en-IN" altLang="en-US" sz="1600" b="1"/>
                    </a:p>
                  </a:txBody>
                  <a:tcPr>
                    <a:solidFill>
                      <a:schemeClr val="bg2">
                        <a:lumMod val="25000"/>
                      </a:schemeClr>
                    </a:solidFill>
                  </a:tcPr>
                </a:tc>
                <a:tc>
                  <a:txBody>
                    <a:bodyPr/>
                    <a:p>
                      <a:pPr>
                        <a:buNone/>
                      </a:pPr>
                      <a:r>
                        <a:rPr lang="en-US" sz="1600" b="1"/>
                        <a:t>97</a:t>
                      </a:r>
                      <a:r>
                        <a:rPr lang="en-IN" altLang="en-US" sz="1600" b="1"/>
                        <a:t>.</a:t>
                      </a:r>
                      <a:r>
                        <a:rPr lang="en-US" sz="1600" b="1"/>
                        <a:t>3684</a:t>
                      </a:r>
                      <a:r>
                        <a:rPr lang="en-IN" altLang="en-US" sz="1600" b="1"/>
                        <a:t>%</a:t>
                      </a:r>
                      <a:endParaRPr lang="en-IN" altLang="en-US" sz="1600" b="1"/>
                    </a:p>
                  </a:txBody>
                  <a:tcPr>
                    <a:solidFill>
                      <a:schemeClr val="bg2">
                        <a:lumMod val="25000"/>
                      </a:schemeClr>
                    </a:solidFill>
                  </a:tcPr>
                </a:tc>
              </a:tr>
              <a:tr h="491490">
                <a:tc>
                  <a:txBody>
                    <a:bodyPr/>
                    <a:p>
                      <a:pPr>
                        <a:buNone/>
                      </a:pPr>
                      <a:r>
                        <a:rPr lang="en-IN" altLang="en-US" sz="1600" b="1"/>
                        <a:t>XGBOOST</a:t>
                      </a:r>
                      <a:endParaRPr lang="en-IN" altLang="en-US" sz="1600" b="1"/>
                    </a:p>
                  </a:txBody>
                  <a:tcPr>
                    <a:solidFill>
                      <a:schemeClr val="bg2">
                        <a:lumMod val="25000"/>
                      </a:schemeClr>
                    </a:solidFill>
                  </a:tcPr>
                </a:tc>
                <a:tc>
                  <a:txBody>
                    <a:bodyPr/>
                    <a:p>
                      <a:pPr>
                        <a:buNone/>
                      </a:pPr>
                      <a:r>
                        <a:rPr lang="en-IN" altLang="en-US" sz="1600" b="1"/>
                        <a:t>0.97</a:t>
                      </a:r>
                      <a:endParaRPr lang="en-IN" altLang="en-US" sz="1600" b="1"/>
                    </a:p>
                  </a:txBody>
                  <a:tcPr>
                    <a:solidFill>
                      <a:schemeClr val="bg2">
                        <a:lumMod val="25000"/>
                      </a:schemeClr>
                    </a:solidFill>
                  </a:tcPr>
                </a:tc>
                <a:tc>
                  <a:txBody>
                    <a:bodyPr/>
                    <a:p>
                      <a:pPr>
                        <a:buNone/>
                      </a:pPr>
                      <a:r>
                        <a:rPr lang="en-IN" altLang="en-US" sz="1600" b="1"/>
                        <a:t>0.99</a:t>
                      </a:r>
                      <a:endParaRPr lang="en-IN" altLang="en-US" sz="1600" b="1"/>
                    </a:p>
                  </a:txBody>
                  <a:tcPr>
                    <a:solidFill>
                      <a:schemeClr val="bg2">
                        <a:lumMod val="25000"/>
                      </a:schemeClr>
                    </a:solidFill>
                  </a:tcPr>
                </a:tc>
                <a:tc>
                  <a:txBody>
                    <a:bodyPr/>
                    <a:p>
                      <a:pPr>
                        <a:buNone/>
                      </a:pPr>
                      <a:r>
                        <a:rPr lang="en-US" sz="1600" b="1"/>
                        <a:t>0.9</a:t>
                      </a:r>
                      <a:r>
                        <a:rPr lang="en-IN" altLang="en-US" sz="1600" b="1"/>
                        <a:t>8</a:t>
                      </a:r>
                      <a:endParaRPr lang="en-IN" altLang="en-US" sz="1600" b="1"/>
                    </a:p>
                  </a:txBody>
                  <a:tcPr>
                    <a:solidFill>
                      <a:schemeClr val="bg2">
                        <a:lumMod val="25000"/>
                      </a:schemeClr>
                    </a:solidFill>
                  </a:tcPr>
                </a:tc>
                <a:tc>
                  <a:txBody>
                    <a:bodyPr/>
                    <a:p>
                      <a:pPr>
                        <a:buNone/>
                      </a:pPr>
                      <a:r>
                        <a:rPr lang="en-IN" altLang="en-US" sz="1600" b="1"/>
                        <a:t>75</a:t>
                      </a:r>
                      <a:endParaRPr lang="en-IN" altLang="en-US" sz="1600" b="1"/>
                    </a:p>
                  </a:txBody>
                  <a:tcPr>
                    <a:solidFill>
                      <a:schemeClr val="bg2">
                        <a:lumMod val="25000"/>
                      </a:schemeClr>
                    </a:solidFill>
                  </a:tcPr>
                </a:tc>
                <a:tc>
                  <a:txBody>
                    <a:bodyPr/>
                    <a:p>
                      <a:pPr>
                        <a:buNone/>
                      </a:pPr>
                      <a:r>
                        <a:rPr lang="en-US" sz="1600" b="1"/>
                        <a:t>97</a:t>
                      </a:r>
                      <a:r>
                        <a:rPr lang="en-IN" altLang="en-US" sz="1600" b="1"/>
                        <a:t>.</a:t>
                      </a:r>
                      <a:r>
                        <a:rPr lang="en-US" sz="1600" b="1"/>
                        <a:t>3684</a:t>
                      </a:r>
                      <a:r>
                        <a:rPr lang="en-IN" altLang="en-US" sz="1600" b="1"/>
                        <a:t>%</a:t>
                      </a:r>
                      <a:endParaRPr lang="en-IN" altLang="en-US" sz="1600" b="1"/>
                    </a:p>
                  </a:txBody>
                  <a:tcPr>
                    <a:solidFill>
                      <a:schemeClr val="bg2">
                        <a:lumMod val="25000"/>
                      </a:schemeClr>
                    </a:solidFill>
                  </a:tcPr>
                </a:tc>
              </a:tr>
              <a:tr h="490855">
                <a:tc>
                  <a:txBody>
                    <a:bodyPr/>
                    <a:p>
                      <a:pPr>
                        <a:buNone/>
                      </a:pPr>
                      <a:r>
                        <a:rPr lang="en-IN" altLang="en-US" sz="1600" b="1"/>
                        <a:t>ADABOOST</a:t>
                      </a:r>
                      <a:endParaRPr lang="en-IN" altLang="en-US" sz="1600" b="1"/>
                    </a:p>
                  </a:txBody>
                  <a:tcPr>
                    <a:gradFill>
                      <a:gsLst>
                        <a:gs pos="0">
                          <a:srgbClr val="E30000"/>
                        </a:gs>
                        <a:gs pos="100000">
                          <a:srgbClr val="760303"/>
                        </a:gs>
                      </a:gsLst>
                      <a:lin ang="5400000" scaled="0"/>
                    </a:gradFill>
                  </a:tcPr>
                </a:tc>
                <a:tc>
                  <a:txBody>
                    <a:bodyPr/>
                    <a:p>
                      <a:pPr>
                        <a:buNone/>
                      </a:pPr>
                      <a:r>
                        <a:rPr lang="en-IN" altLang="en-US" sz="1600" b="1"/>
                        <a:t>0.97</a:t>
                      </a:r>
                      <a:endParaRPr lang="en-IN" altLang="en-US" sz="1600" b="1"/>
                    </a:p>
                  </a:txBody>
                  <a:tcPr>
                    <a:gradFill>
                      <a:gsLst>
                        <a:gs pos="0">
                          <a:srgbClr val="E30000"/>
                        </a:gs>
                        <a:gs pos="100000">
                          <a:srgbClr val="760303"/>
                        </a:gs>
                      </a:gsLst>
                      <a:lin ang="5400000" scaled="0"/>
                    </a:gradFill>
                  </a:tcPr>
                </a:tc>
                <a:tc>
                  <a:txBody>
                    <a:bodyPr/>
                    <a:p>
                      <a:pPr>
                        <a:buNone/>
                      </a:pPr>
                      <a:r>
                        <a:rPr lang="en-IN" altLang="en-US" sz="1600" b="1"/>
                        <a:t>1.00</a:t>
                      </a:r>
                      <a:endParaRPr lang="en-IN" altLang="en-US" sz="1600" b="1"/>
                    </a:p>
                  </a:txBody>
                  <a:tcPr>
                    <a:gradFill>
                      <a:gsLst>
                        <a:gs pos="0">
                          <a:srgbClr val="E30000"/>
                        </a:gs>
                        <a:gs pos="100000">
                          <a:srgbClr val="760303"/>
                        </a:gs>
                      </a:gsLst>
                      <a:lin ang="5400000" scaled="0"/>
                    </a:gradFill>
                  </a:tcPr>
                </a:tc>
                <a:tc>
                  <a:txBody>
                    <a:bodyPr/>
                    <a:p>
                      <a:pPr>
                        <a:buNone/>
                      </a:pPr>
                      <a:r>
                        <a:rPr lang="en-US" sz="1600" b="1"/>
                        <a:t>0.9</a:t>
                      </a:r>
                      <a:r>
                        <a:rPr lang="en-IN" altLang="en-US" sz="1600" b="1"/>
                        <a:t>9</a:t>
                      </a:r>
                      <a:endParaRPr lang="en-IN" altLang="en-US" sz="1600" b="1"/>
                    </a:p>
                  </a:txBody>
                  <a:tcPr>
                    <a:gradFill>
                      <a:gsLst>
                        <a:gs pos="0">
                          <a:srgbClr val="E30000"/>
                        </a:gs>
                        <a:gs pos="100000">
                          <a:srgbClr val="760303"/>
                        </a:gs>
                      </a:gsLst>
                      <a:lin ang="5400000" scaled="0"/>
                    </a:gradFill>
                  </a:tcPr>
                </a:tc>
                <a:tc>
                  <a:txBody>
                    <a:bodyPr/>
                    <a:p>
                      <a:pPr>
                        <a:buNone/>
                      </a:pPr>
                      <a:r>
                        <a:rPr lang="en-IN" altLang="en-US" sz="1600" b="1"/>
                        <a:t>75</a:t>
                      </a:r>
                      <a:endParaRPr lang="en-IN" altLang="en-US" sz="1600" b="1"/>
                    </a:p>
                  </a:txBody>
                  <a:tcPr>
                    <a:gradFill>
                      <a:gsLst>
                        <a:gs pos="0">
                          <a:srgbClr val="E30000"/>
                        </a:gs>
                        <a:gs pos="100000">
                          <a:srgbClr val="760303"/>
                        </a:gs>
                      </a:gsLst>
                      <a:lin ang="5400000" scaled="0"/>
                    </a:gradFill>
                  </a:tcPr>
                </a:tc>
                <a:tc>
                  <a:txBody>
                    <a:bodyPr/>
                    <a:p>
                      <a:pPr>
                        <a:buNone/>
                      </a:pPr>
                      <a:r>
                        <a:rPr lang="en-US" sz="1600" b="1"/>
                        <a:t>98</a:t>
                      </a:r>
                      <a:r>
                        <a:rPr lang="en-IN" altLang="en-US" sz="1600" b="1"/>
                        <a:t>.</a:t>
                      </a:r>
                      <a:r>
                        <a:rPr lang="en-US" sz="1600" b="1"/>
                        <a:t>2456</a:t>
                      </a:r>
                      <a:r>
                        <a:rPr lang="en-IN" altLang="en-US" sz="1600" b="1"/>
                        <a:t>%</a:t>
                      </a:r>
                      <a:endParaRPr lang="en-IN" altLang="en-US" sz="1600" b="1"/>
                    </a:p>
                  </a:txBody>
                  <a:tcPr>
                    <a:gradFill>
                      <a:gsLst>
                        <a:gs pos="0">
                          <a:srgbClr val="E30000"/>
                        </a:gs>
                        <a:gs pos="100000">
                          <a:srgbClr val="760303"/>
                        </a:gs>
                      </a:gsLst>
                      <a:lin ang="5400000" scaled="0"/>
                    </a:gradFill>
                  </a:tcPr>
                </a:tc>
              </a:tr>
              <a:tr h="491490">
                <a:tc>
                  <a:txBody>
                    <a:bodyPr/>
                    <a:p>
                      <a:pPr>
                        <a:buNone/>
                      </a:pPr>
                      <a:r>
                        <a:rPr lang="en-IN" altLang="en-US" sz="1600" b="1"/>
                        <a:t>ANN</a:t>
                      </a:r>
                      <a:endParaRPr lang="en-IN" altLang="en-US" sz="1600" b="1"/>
                    </a:p>
                  </a:txBody>
                  <a:tcPr>
                    <a:solidFill>
                      <a:schemeClr val="bg2">
                        <a:lumMod val="25000"/>
                      </a:schemeClr>
                    </a:solidFill>
                  </a:tcPr>
                </a:tc>
                <a:tc>
                  <a:txBody>
                    <a:bodyPr/>
                    <a:p>
                      <a:pPr>
                        <a:buNone/>
                      </a:pPr>
                      <a:r>
                        <a:rPr lang="en-IN" altLang="en-US" sz="1600" b="1"/>
                        <a:t>0.96</a:t>
                      </a:r>
                      <a:endParaRPr lang="en-IN" altLang="en-US" sz="1600" b="1"/>
                    </a:p>
                  </a:txBody>
                  <a:tcPr>
                    <a:solidFill>
                      <a:schemeClr val="bg2">
                        <a:lumMod val="25000"/>
                      </a:schemeClr>
                    </a:solidFill>
                  </a:tcPr>
                </a:tc>
                <a:tc>
                  <a:txBody>
                    <a:bodyPr/>
                    <a:p>
                      <a:pPr>
                        <a:buNone/>
                      </a:pPr>
                      <a:r>
                        <a:rPr lang="en-IN" altLang="en-US" sz="1600" b="1"/>
                        <a:t>1.00</a:t>
                      </a:r>
                      <a:endParaRPr lang="en-IN" altLang="en-US" sz="1600" b="1"/>
                    </a:p>
                  </a:txBody>
                  <a:tcPr>
                    <a:solidFill>
                      <a:schemeClr val="bg2">
                        <a:lumMod val="25000"/>
                      </a:schemeClr>
                    </a:solidFill>
                  </a:tcPr>
                </a:tc>
                <a:tc>
                  <a:txBody>
                    <a:bodyPr/>
                    <a:p>
                      <a:pPr>
                        <a:buNone/>
                      </a:pPr>
                      <a:r>
                        <a:rPr lang="en-US" sz="1600" b="1"/>
                        <a:t>0.9</a:t>
                      </a:r>
                      <a:r>
                        <a:rPr lang="en-IN" altLang="en-US" sz="1600" b="1"/>
                        <a:t>8</a:t>
                      </a:r>
                      <a:endParaRPr lang="en-IN" altLang="en-US" sz="1600" b="1"/>
                    </a:p>
                  </a:txBody>
                  <a:tcPr>
                    <a:solidFill>
                      <a:schemeClr val="bg2">
                        <a:lumMod val="25000"/>
                      </a:schemeClr>
                    </a:solidFill>
                  </a:tcPr>
                </a:tc>
                <a:tc>
                  <a:txBody>
                    <a:bodyPr/>
                    <a:p>
                      <a:pPr>
                        <a:buNone/>
                      </a:pPr>
                      <a:r>
                        <a:rPr lang="en-IN" altLang="en-US" sz="1600" b="1"/>
                        <a:t>75</a:t>
                      </a:r>
                      <a:endParaRPr lang="en-IN" altLang="en-US" sz="1600" b="1"/>
                    </a:p>
                  </a:txBody>
                  <a:tcPr>
                    <a:solidFill>
                      <a:schemeClr val="bg2">
                        <a:lumMod val="25000"/>
                      </a:schemeClr>
                    </a:solidFill>
                  </a:tcPr>
                </a:tc>
                <a:tc>
                  <a:txBody>
                    <a:bodyPr/>
                    <a:p>
                      <a:pPr>
                        <a:buNone/>
                      </a:pPr>
                      <a:r>
                        <a:rPr lang="en-US" sz="1600" b="1"/>
                        <a:t>97</a:t>
                      </a:r>
                      <a:r>
                        <a:rPr lang="en-IN" altLang="en-US" sz="1600" b="1"/>
                        <a:t>.</a:t>
                      </a:r>
                      <a:r>
                        <a:rPr lang="en-US" sz="1600" b="1"/>
                        <a:t>3684</a:t>
                      </a:r>
                      <a:r>
                        <a:rPr lang="en-IN" altLang="en-US" sz="1600" b="1"/>
                        <a:t>%</a:t>
                      </a:r>
                      <a:endParaRPr lang="en-IN" altLang="en-US" sz="1600" b="1"/>
                    </a:p>
                  </a:txBody>
                  <a:tcPr>
                    <a:solidFill>
                      <a:schemeClr val="bg2">
                        <a:lumMod val="25000"/>
                      </a:schemeClr>
                    </a:solidFill>
                  </a:tcPr>
                </a:tc>
              </a:tr>
              <a:tr h="491490">
                <a:tc>
                  <a:txBody>
                    <a:bodyPr/>
                    <a:p>
                      <a:pPr>
                        <a:buNone/>
                      </a:pPr>
                      <a:r>
                        <a:rPr lang="en-IN" altLang="en-US" sz="1600" b="1"/>
                        <a:t>DEEP LEARNING</a:t>
                      </a:r>
                      <a:endParaRPr lang="en-IN" altLang="en-US" sz="1600" b="1"/>
                    </a:p>
                  </a:txBody>
                  <a:tcPr>
                    <a:solidFill>
                      <a:schemeClr val="bg2">
                        <a:lumMod val="25000"/>
                      </a:schemeClr>
                    </a:solidFill>
                  </a:tcPr>
                </a:tc>
                <a:tc>
                  <a:txBody>
                    <a:bodyPr/>
                    <a:p>
                      <a:pPr>
                        <a:buNone/>
                      </a:pPr>
                      <a:r>
                        <a:rPr lang="en-IN" altLang="en-US" sz="1600" b="1"/>
                        <a:t>0.96</a:t>
                      </a:r>
                      <a:endParaRPr lang="en-IN" altLang="en-US" sz="1600" b="1"/>
                    </a:p>
                  </a:txBody>
                  <a:tcPr>
                    <a:solidFill>
                      <a:schemeClr val="bg2">
                        <a:lumMod val="25000"/>
                      </a:schemeClr>
                    </a:solidFill>
                  </a:tcPr>
                </a:tc>
                <a:tc>
                  <a:txBody>
                    <a:bodyPr/>
                    <a:p>
                      <a:pPr>
                        <a:buNone/>
                      </a:pPr>
                      <a:r>
                        <a:rPr lang="en-IN" altLang="en-US" sz="1600" b="1"/>
                        <a:t>1.00</a:t>
                      </a:r>
                      <a:endParaRPr lang="en-IN" altLang="en-US" sz="1600" b="1"/>
                    </a:p>
                  </a:txBody>
                  <a:tcPr>
                    <a:solidFill>
                      <a:schemeClr val="bg2">
                        <a:lumMod val="25000"/>
                      </a:schemeClr>
                    </a:solidFill>
                  </a:tcPr>
                </a:tc>
                <a:tc>
                  <a:txBody>
                    <a:bodyPr/>
                    <a:p>
                      <a:pPr>
                        <a:buNone/>
                      </a:pPr>
                      <a:r>
                        <a:rPr lang="en-US" sz="1600" b="1"/>
                        <a:t>0.9</a:t>
                      </a:r>
                      <a:r>
                        <a:rPr lang="en-IN" altLang="en-US" sz="1600" b="1"/>
                        <a:t>8</a:t>
                      </a:r>
                      <a:endParaRPr lang="en-IN" altLang="en-US" sz="1600" b="1"/>
                    </a:p>
                  </a:txBody>
                  <a:tcPr>
                    <a:solidFill>
                      <a:schemeClr val="bg2">
                        <a:lumMod val="25000"/>
                      </a:schemeClr>
                    </a:solidFill>
                  </a:tcPr>
                </a:tc>
                <a:tc>
                  <a:txBody>
                    <a:bodyPr/>
                    <a:p>
                      <a:pPr>
                        <a:buNone/>
                      </a:pPr>
                      <a:r>
                        <a:rPr lang="en-IN" altLang="en-US" sz="1600" b="1"/>
                        <a:t>75</a:t>
                      </a:r>
                      <a:endParaRPr lang="en-IN" altLang="en-US" sz="1600" b="1"/>
                    </a:p>
                  </a:txBody>
                  <a:tcPr>
                    <a:solidFill>
                      <a:schemeClr val="bg2">
                        <a:lumMod val="25000"/>
                      </a:schemeClr>
                    </a:solidFill>
                  </a:tcPr>
                </a:tc>
                <a:tc>
                  <a:txBody>
                    <a:bodyPr/>
                    <a:p>
                      <a:pPr>
                        <a:buNone/>
                      </a:pPr>
                      <a:r>
                        <a:rPr lang="en-US" sz="1600" b="1"/>
                        <a:t>97</a:t>
                      </a:r>
                      <a:r>
                        <a:rPr lang="en-IN" altLang="en-US" sz="1600" b="1"/>
                        <a:t>.</a:t>
                      </a:r>
                      <a:r>
                        <a:rPr lang="en-US" sz="1600" b="1"/>
                        <a:t>3684</a:t>
                      </a:r>
                      <a:r>
                        <a:rPr lang="en-IN" altLang="en-US" sz="1600" b="1"/>
                        <a:t>%</a:t>
                      </a:r>
                      <a:endParaRPr lang="en-IN" altLang="en-US" sz="1600" b="1"/>
                    </a:p>
                  </a:txBody>
                  <a:tcPr>
                    <a:solidFill>
                      <a:schemeClr val="bg2">
                        <a:lumMod val="25000"/>
                      </a:scheme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65" b="7865"/>
          <a:stretch>
            <a:fillRect/>
          </a:stretch>
        </p:blipFill>
        <p:spPr>
          <a:xfrm>
            <a:off x="1875762" y="0"/>
            <a:ext cx="12202595" cy="6858000"/>
          </a:xfrm>
          <a:prstGeom prst="rect">
            <a:avLst/>
          </a:prstGeom>
        </p:spPr>
      </p:pic>
      <p:sp>
        <p:nvSpPr>
          <p:cNvPr id="64" name="矩形 63"/>
          <p:cNvSpPr/>
          <p:nvPr/>
        </p:nvSpPr>
        <p:spPr>
          <a:xfrm>
            <a:off x="-10596" y="0"/>
            <a:ext cx="506476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77" name="文本框 7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369570" y="1101090"/>
            <a:ext cx="4456430" cy="829945"/>
          </a:xfrm>
          <a:prstGeom prst="rect">
            <a:avLst/>
          </a:prstGeom>
          <a:noFill/>
        </p:spPr>
        <p:txBody>
          <a:bodyPr wrap="square" rtlCol="0">
            <a:spAutoFit/>
          </a:bodyPr>
          <a:lstStyle/>
          <a:p>
            <a:pPr algn="l"/>
            <a:r>
              <a:rPr lang="en-US" altLang="en-IN" sz="4800" b="1">
                <a:solidFill>
                  <a:schemeClr val="bg1"/>
                </a:solidFill>
                <a:latin typeface="Trebuchet MS" panose="020B0603020202020204" charset="0"/>
                <a:ea typeface="+mj-ea"/>
                <a:cs typeface="Trebuchet MS" panose="020B0603020202020204" charset="0"/>
              </a:rPr>
              <a:t>VISUALIZATION</a:t>
            </a:r>
            <a:endParaRPr lang="en-US" altLang="en-IN" sz="4800" b="1">
              <a:solidFill>
                <a:schemeClr val="bg1"/>
              </a:solidFill>
              <a:latin typeface="Trebuchet MS" panose="020B0603020202020204" charset="0"/>
              <a:ea typeface="+mj-ea"/>
              <a:cs typeface="Trebuchet MS" panose="020B0603020202020204" charset="0"/>
            </a:endParaRPr>
          </a:p>
        </p:txBody>
      </p:sp>
      <p:sp>
        <p:nvSpPr>
          <p:cNvPr id="78" name="矩形 77"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369281" y="3051175"/>
            <a:ext cx="4304109" cy="2861310"/>
          </a:xfrm>
          <a:prstGeom prst="rect">
            <a:avLst/>
          </a:prstGeom>
        </p:spPr>
        <p:txBody>
          <a:bodyPr wrap="square">
            <a:spAutoFit/>
          </a:bodyPr>
          <a:lstStyle/>
          <a:p>
            <a:pPr lvl="0" algn="just" fontAlgn="base">
              <a:lnSpc>
                <a:spcPct val="150000"/>
              </a:lnSpc>
              <a:spcBef>
                <a:spcPct val="0"/>
              </a:spcBef>
              <a:spcAft>
                <a:spcPct val="0"/>
              </a:spcAft>
            </a:pPr>
            <a:r>
              <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Analyzing the relationship between the features using</a:t>
            </a:r>
            <a:endPar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r>
              <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1. Confusion Matrix</a:t>
            </a:r>
            <a:endPar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r>
              <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2. Bar Graph</a:t>
            </a:r>
            <a:endPar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a:p>
            <a:pPr lvl="0" algn="just" fontAlgn="base">
              <a:lnSpc>
                <a:spcPct val="150000"/>
              </a:lnSpc>
              <a:spcBef>
                <a:spcPct val="0"/>
              </a:spcBef>
              <a:spcAft>
                <a:spcPct val="0"/>
              </a:spcAft>
            </a:pPr>
            <a:r>
              <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rPr>
              <a:t>3. Pie Chart</a:t>
            </a:r>
            <a:endParaRPr lang="en-US" altLang="en-IN" sz="2400">
              <a:solidFill>
                <a:schemeClr val="bg1"/>
              </a:solidFill>
              <a:latin typeface="Trebuchet MS" panose="020B0603020202020204" charset="0"/>
              <a:ea typeface="Arial" panose="020B0604020202020204" pitchFamily="34" charset="0"/>
              <a:cs typeface="Trebuchet MS" panose="020B0603020202020204" charset="0"/>
              <a:sym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主题​​">
  <a:themeElements>
    <a:clrScheme name="2清新文艺">
      <a:dk1>
        <a:sysClr val="windowText" lastClr="000000"/>
      </a:dk1>
      <a:lt1>
        <a:sysClr val="window" lastClr="FFFFFF"/>
      </a:lt1>
      <a:dk2>
        <a:srgbClr val="44546A"/>
      </a:dk2>
      <a:lt2>
        <a:srgbClr val="E7E6E6"/>
      </a:lt2>
      <a:accent1>
        <a:srgbClr val="6496A4"/>
      </a:accent1>
      <a:accent2>
        <a:srgbClr val="787876"/>
      </a:accent2>
      <a:accent3>
        <a:srgbClr val="2A392E"/>
      </a:accent3>
      <a:accent4>
        <a:srgbClr val="525F5C"/>
      </a:accent4>
      <a:accent5>
        <a:srgbClr val="1C261E"/>
      </a:accent5>
      <a:accent6>
        <a:srgbClr val="333B3A"/>
      </a:accent6>
      <a:hlink>
        <a:srgbClr val="000000"/>
      </a:hlink>
      <a:folHlink>
        <a:srgbClr val="954F72"/>
      </a:folHlink>
    </a:clrScheme>
    <a:fontScheme name="标准1">
      <a:majorFont>
        <a:latin typeface="Arial"/>
        <a:ea typeface="Arial"/>
        <a:cs typeface=""/>
      </a:majorFont>
      <a:minorFont>
        <a:latin typeface="Calibri Light"/>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9727</Words>
  <Application>WPS Presentation</Application>
  <PresentationFormat>宽屏</PresentationFormat>
  <Paragraphs>418</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SimSun</vt:lpstr>
      <vt:lpstr>Wingdings</vt:lpstr>
      <vt:lpstr>Trebuchet MS</vt:lpstr>
      <vt:lpstr>Bahnschrift Light</vt:lpstr>
      <vt:lpstr>Calibri</vt:lpstr>
      <vt:lpstr>Calibri Light</vt:lpstr>
      <vt:lpstr>Microsoft YaHei</vt:lpstr>
      <vt:lpstr>Arial Unicode MS</vt:lpstr>
      <vt:lpstr>MingLiU_HKSCS-ExtB</vt:lpstr>
      <vt:lpstr>Tw Cen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Utpal</cp:lastModifiedBy>
  <cp:revision>252</cp:revision>
  <dcterms:created xsi:type="dcterms:W3CDTF">2019-01-06T17:43:00Z</dcterms:created>
  <dcterms:modified xsi:type="dcterms:W3CDTF">2020-09-12T23:52:32Z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1033-11.2.0.9445</vt:lpwstr>
  </property>
</Properties>
</file>